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0"/>
  </p:notesMasterIdLst>
  <p:sldIdLst>
    <p:sldId id="256" r:id="rId2"/>
    <p:sldId id="265" r:id="rId3"/>
    <p:sldId id="270" r:id="rId4"/>
    <p:sldId id="273" r:id="rId5"/>
    <p:sldId id="318" r:id="rId6"/>
    <p:sldId id="332" r:id="rId7"/>
    <p:sldId id="333" r:id="rId8"/>
    <p:sldId id="334" r:id="rId9"/>
    <p:sldId id="327" r:id="rId10"/>
    <p:sldId id="314" r:id="rId11"/>
    <p:sldId id="315" r:id="rId12"/>
    <p:sldId id="328" r:id="rId13"/>
    <p:sldId id="330" r:id="rId14"/>
    <p:sldId id="267" r:id="rId15"/>
    <p:sldId id="331" r:id="rId16"/>
    <p:sldId id="299" r:id="rId17"/>
    <p:sldId id="317" r:id="rId18"/>
    <p:sldId id="266" r:id="rId19"/>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ordon Wade" initials="GW" lastIdx="2" clrIdx="0">
    <p:extLst>
      <p:ext uri="{19B8F6BF-5375-455C-9EA6-DF929625EA0E}">
        <p15:presenceInfo xmlns:p15="http://schemas.microsoft.com/office/powerpoint/2012/main" userId="S::Gordon.Wade@hostelworld.com::9e4f9a44-7156-4dc4-93f3-ee04916e33b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07" autoAdjust="0"/>
    <p:restoredTop sz="96224" autoAdjust="0"/>
  </p:normalViewPr>
  <p:slideViewPr>
    <p:cSldViewPr>
      <p:cViewPr varScale="1">
        <p:scale>
          <a:sx n="86" d="100"/>
          <a:sy n="86" d="100"/>
        </p:scale>
        <p:origin x="2280" y="426"/>
      </p:cViewPr>
      <p:guideLst>
        <p:guide orient="horz" pos="2160"/>
        <p:guide pos="2880"/>
      </p:guideLst>
    </p:cSldViewPr>
  </p:slideViewPr>
  <p:outlineViewPr>
    <p:cViewPr>
      <p:scale>
        <a:sx n="33" d="100"/>
        <a:sy n="33" d="100"/>
      </p:scale>
      <p:origin x="0" y="-25164"/>
    </p:cViewPr>
  </p:outlineViewPr>
  <p:notesTextViewPr>
    <p:cViewPr>
      <p:scale>
        <a:sx n="100" d="100"/>
        <a:sy n="100" d="100"/>
      </p:scale>
      <p:origin x="0" y="0"/>
    </p:cViewPr>
  </p:notesTextViewPr>
  <p:notesViewPr>
    <p:cSldViewPr>
      <p:cViewPr varScale="1">
        <p:scale>
          <a:sx n="55" d="100"/>
          <a:sy n="55" d="100"/>
        </p:scale>
        <p:origin x="210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BFE73587-9162-4D4F-85A7-104948AC58CB}" type="datetimeFigureOut">
              <a:rPr lang="en-US" smtClean="0"/>
              <a:t>9/3/2025</a:t>
            </a:fld>
            <a:endParaRPr lang="en-IE"/>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51FE4827-2E17-4C18-9507-7FFD221BDD5C}" type="slidenum">
              <a:rPr lang="en-IE" smtClean="0"/>
              <a:t>‹#›</a:t>
            </a:fld>
            <a:endParaRPr lang="en-IE"/>
          </a:p>
        </p:txBody>
      </p:sp>
    </p:spTree>
    <p:extLst>
      <p:ext uri="{BB962C8B-B14F-4D97-AF65-F5344CB8AC3E}">
        <p14:creationId xmlns:p14="http://schemas.microsoft.com/office/powerpoint/2010/main" val="746418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51FE4827-2E17-4C18-9507-7FFD221BDD5C}" type="slidenum">
              <a:rPr lang="en-IE" smtClean="0"/>
              <a:t>2</a:t>
            </a:fld>
            <a:endParaRPr lang="en-IE"/>
          </a:p>
        </p:txBody>
      </p:sp>
    </p:spTree>
    <p:extLst>
      <p:ext uri="{BB962C8B-B14F-4D97-AF65-F5344CB8AC3E}">
        <p14:creationId xmlns:p14="http://schemas.microsoft.com/office/powerpoint/2010/main" val="20211430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51FE4827-2E17-4C18-9507-7FFD221BDD5C}" type="slidenum">
              <a:rPr lang="en-IE" smtClean="0"/>
              <a:t>9</a:t>
            </a:fld>
            <a:endParaRPr lang="en-IE"/>
          </a:p>
        </p:txBody>
      </p:sp>
    </p:spTree>
    <p:extLst>
      <p:ext uri="{BB962C8B-B14F-4D97-AF65-F5344CB8AC3E}">
        <p14:creationId xmlns:p14="http://schemas.microsoft.com/office/powerpoint/2010/main" val="28542235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51FE4827-2E17-4C18-9507-7FFD221BDD5C}" type="slidenum">
              <a:rPr lang="en-IE" smtClean="0"/>
              <a:t>14</a:t>
            </a:fld>
            <a:endParaRPr lang="en-IE"/>
          </a:p>
        </p:txBody>
      </p:sp>
    </p:spTree>
    <p:extLst>
      <p:ext uri="{BB962C8B-B14F-4D97-AF65-F5344CB8AC3E}">
        <p14:creationId xmlns:p14="http://schemas.microsoft.com/office/powerpoint/2010/main" val="5176243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C4253B-F8AC-7FE6-AEB9-519835E281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015FB4-5698-8A79-9A7A-B371D1F912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20AFEF-4DEF-59D7-B686-89E7120282C5}"/>
              </a:ext>
            </a:extLst>
          </p:cNvPr>
          <p:cNvSpPr>
            <a:spLocks noGrp="1"/>
          </p:cNvSpPr>
          <p:nvPr>
            <p:ph type="body" idx="1"/>
          </p:nvPr>
        </p:nvSpPr>
        <p:spPr/>
        <p:txBody>
          <a:bodyPr/>
          <a:lstStyle/>
          <a:p>
            <a:endParaRPr lang="en-IE" dirty="0"/>
          </a:p>
        </p:txBody>
      </p:sp>
      <p:sp>
        <p:nvSpPr>
          <p:cNvPr id="4" name="Slide Number Placeholder 3">
            <a:extLst>
              <a:ext uri="{FF2B5EF4-FFF2-40B4-BE49-F238E27FC236}">
                <a16:creationId xmlns:a16="http://schemas.microsoft.com/office/drawing/2014/main" id="{BA2D76B4-07B2-DC59-A250-150541AE9B65}"/>
              </a:ext>
            </a:extLst>
          </p:cNvPr>
          <p:cNvSpPr>
            <a:spLocks noGrp="1"/>
          </p:cNvSpPr>
          <p:nvPr>
            <p:ph type="sldNum" sz="quarter" idx="5"/>
          </p:nvPr>
        </p:nvSpPr>
        <p:spPr/>
        <p:txBody>
          <a:bodyPr/>
          <a:lstStyle/>
          <a:p>
            <a:fld id="{51FE4827-2E17-4C18-9507-7FFD221BDD5C}" type="slidenum">
              <a:rPr lang="en-IE" smtClean="0"/>
              <a:t>15</a:t>
            </a:fld>
            <a:endParaRPr lang="en-IE"/>
          </a:p>
        </p:txBody>
      </p:sp>
    </p:spTree>
    <p:extLst>
      <p:ext uri="{BB962C8B-B14F-4D97-AF65-F5344CB8AC3E}">
        <p14:creationId xmlns:p14="http://schemas.microsoft.com/office/powerpoint/2010/main" val="8584503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E"/>
          </a:p>
        </p:txBody>
      </p:sp>
      <p:sp>
        <p:nvSpPr>
          <p:cNvPr id="4" name="Date Placeholder 3"/>
          <p:cNvSpPr>
            <a:spLocks noGrp="1"/>
          </p:cNvSpPr>
          <p:nvPr>
            <p:ph type="dt" sz="half" idx="10"/>
          </p:nvPr>
        </p:nvSpPr>
        <p:spPr/>
        <p:txBody>
          <a:bodyPr/>
          <a:lstStyle/>
          <a:p>
            <a:fld id="{875435FE-D13C-424D-8095-74D53E09240D}" type="datetime1">
              <a:rPr lang="en-IE" smtClean="0"/>
              <a:t>03/09/2025</a:t>
            </a:fld>
            <a:endParaRPr lang="en-IE"/>
          </a:p>
        </p:txBody>
      </p:sp>
      <p:sp>
        <p:nvSpPr>
          <p:cNvPr id="5" name="Footer Placeholder 4"/>
          <p:cNvSpPr>
            <a:spLocks noGrp="1"/>
          </p:cNvSpPr>
          <p:nvPr>
            <p:ph type="ftr" sz="quarter" idx="11"/>
          </p:nvPr>
        </p:nvSpPr>
        <p:spPr/>
        <p:txBody>
          <a:bodyPr/>
          <a:lstStyle/>
          <a:p>
            <a:r>
              <a:rPr lang="en-GB"/>
              <a:t>Town Centre Management - AGM 2021</a:t>
            </a:r>
            <a:endParaRPr lang="en-IE"/>
          </a:p>
        </p:txBody>
      </p:sp>
      <p:sp>
        <p:nvSpPr>
          <p:cNvPr id="6" name="Slide Number Placeholder 5"/>
          <p:cNvSpPr>
            <a:spLocks noGrp="1"/>
          </p:cNvSpPr>
          <p:nvPr>
            <p:ph type="sldNum" sz="quarter" idx="12"/>
          </p:nvPr>
        </p:nvSpPr>
        <p:spPr/>
        <p:txBody>
          <a:bodyPr/>
          <a:lstStyle/>
          <a:p>
            <a:fld id="{BBF4DD71-CD76-4D62-98B2-F4BF1253BA45}" type="slidenum">
              <a:rPr lang="en-IE" smtClean="0"/>
              <a:pPr/>
              <a:t>‹#›</a:t>
            </a:fld>
            <a:endParaRPr lang="en-I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CF0B3744-BB9A-4B1A-8BFD-14CF3AEFD0D3}" type="datetime1">
              <a:rPr lang="en-IE" smtClean="0"/>
              <a:t>03/09/2025</a:t>
            </a:fld>
            <a:endParaRPr lang="en-IE"/>
          </a:p>
        </p:txBody>
      </p:sp>
      <p:sp>
        <p:nvSpPr>
          <p:cNvPr id="5" name="Footer Placeholder 4"/>
          <p:cNvSpPr>
            <a:spLocks noGrp="1"/>
          </p:cNvSpPr>
          <p:nvPr>
            <p:ph type="ftr" sz="quarter" idx="11"/>
          </p:nvPr>
        </p:nvSpPr>
        <p:spPr/>
        <p:txBody>
          <a:bodyPr/>
          <a:lstStyle/>
          <a:p>
            <a:r>
              <a:rPr lang="en-GB"/>
              <a:t>Town Centre Management - AGM 2021</a:t>
            </a:r>
            <a:endParaRPr lang="en-IE"/>
          </a:p>
        </p:txBody>
      </p:sp>
      <p:sp>
        <p:nvSpPr>
          <p:cNvPr id="6" name="Slide Number Placeholder 5"/>
          <p:cNvSpPr>
            <a:spLocks noGrp="1"/>
          </p:cNvSpPr>
          <p:nvPr>
            <p:ph type="sldNum" sz="quarter" idx="12"/>
          </p:nvPr>
        </p:nvSpPr>
        <p:spPr/>
        <p:txBody>
          <a:bodyPr/>
          <a:lstStyle/>
          <a:p>
            <a:fld id="{BBF4DD71-CD76-4D62-98B2-F4BF1253BA45}" type="slidenum">
              <a:rPr lang="en-IE" smtClean="0"/>
              <a:pPr/>
              <a:t>‹#›</a:t>
            </a:fld>
            <a:endParaRPr lang="en-I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92B244F3-9B39-488E-8222-BE0D1DE5C34B}" type="datetime1">
              <a:rPr lang="en-IE" smtClean="0"/>
              <a:t>03/09/2025</a:t>
            </a:fld>
            <a:endParaRPr lang="en-IE"/>
          </a:p>
        </p:txBody>
      </p:sp>
      <p:sp>
        <p:nvSpPr>
          <p:cNvPr id="5" name="Footer Placeholder 4"/>
          <p:cNvSpPr>
            <a:spLocks noGrp="1"/>
          </p:cNvSpPr>
          <p:nvPr>
            <p:ph type="ftr" sz="quarter" idx="11"/>
          </p:nvPr>
        </p:nvSpPr>
        <p:spPr/>
        <p:txBody>
          <a:bodyPr/>
          <a:lstStyle/>
          <a:p>
            <a:r>
              <a:rPr lang="en-GB"/>
              <a:t>Town Centre Management - AGM 2021</a:t>
            </a:r>
            <a:endParaRPr lang="en-IE"/>
          </a:p>
        </p:txBody>
      </p:sp>
      <p:sp>
        <p:nvSpPr>
          <p:cNvPr id="6" name="Slide Number Placeholder 5"/>
          <p:cNvSpPr>
            <a:spLocks noGrp="1"/>
          </p:cNvSpPr>
          <p:nvPr>
            <p:ph type="sldNum" sz="quarter" idx="12"/>
          </p:nvPr>
        </p:nvSpPr>
        <p:spPr/>
        <p:txBody>
          <a:bodyPr/>
          <a:lstStyle/>
          <a:p>
            <a:fld id="{BBF4DD71-CD76-4D62-98B2-F4BF1253BA45}" type="slidenum">
              <a:rPr lang="en-IE" smtClean="0"/>
              <a:pPr/>
              <a:t>‹#›</a:t>
            </a:fld>
            <a:endParaRPr lang="en-I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1E300EE2-B946-4E83-896C-F7DA222DF5BB}" type="datetime1">
              <a:rPr lang="en-IE" smtClean="0"/>
              <a:t>03/09/2025</a:t>
            </a:fld>
            <a:endParaRPr lang="en-IE"/>
          </a:p>
        </p:txBody>
      </p:sp>
      <p:sp>
        <p:nvSpPr>
          <p:cNvPr id="5" name="Footer Placeholder 4"/>
          <p:cNvSpPr>
            <a:spLocks noGrp="1"/>
          </p:cNvSpPr>
          <p:nvPr>
            <p:ph type="ftr" sz="quarter" idx="11"/>
          </p:nvPr>
        </p:nvSpPr>
        <p:spPr/>
        <p:txBody>
          <a:bodyPr/>
          <a:lstStyle/>
          <a:p>
            <a:r>
              <a:rPr lang="en-GB"/>
              <a:t>Town Centre Management - AGM 2021</a:t>
            </a:r>
            <a:endParaRPr lang="en-IE"/>
          </a:p>
        </p:txBody>
      </p:sp>
      <p:sp>
        <p:nvSpPr>
          <p:cNvPr id="6" name="Slide Number Placeholder 5"/>
          <p:cNvSpPr>
            <a:spLocks noGrp="1"/>
          </p:cNvSpPr>
          <p:nvPr>
            <p:ph type="sldNum" sz="quarter" idx="12"/>
          </p:nvPr>
        </p:nvSpPr>
        <p:spPr/>
        <p:txBody>
          <a:bodyPr/>
          <a:lstStyle/>
          <a:p>
            <a:fld id="{BBF4DD71-CD76-4D62-98B2-F4BF1253BA45}" type="slidenum">
              <a:rPr lang="en-IE" smtClean="0"/>
              <a:pPr/>
              <a:t>‹#›</a:t>
            </a:fld>
            <a:endParaRPr lang="en-I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1FDC4F-6D08-4F30-AAC3-159F7CE1728B}" type="datetime1">
              <a:rPr lang="en-IE" smtClean="0"/>
              <a:t>03/09/2025</a:t>
            </a:fld>
            <a:endParaRPr lang="en-IE"/>
          </a:p>
        </p:txBody>
      </p:sp>
      <p:sp>
        <p:nvSpPr>
          <p:cNvPr id="5" name="Footer Placeholder 4"/>
          <p:cNvSpPr>
            <a:spLocks noGrp="1"/>
          </p:cNvSpPr>
          <p:nvPr>
            <p:ph type="ftr" sz="quarter" idx="11"/>
          </p:nvPr>
        </p:nvSpPr>
        <p:spPr/>
        <p:txBody>
          <a:bodyPr/>
          <a:lstStyle/>
          <a:p>
            <a:r>
              <a:rPr lang="en-GB"/>
              <a:t>Town Centre Management - AGM 2021</a:t>
            </a:r>
            <a:endParaRPr lang="en-IE"/>
          </a:p>
        </p:txBody>
      </p:sp>
      <p:sp>
        <p:nvSpPr>
          <p:cNvPr id="6" name="Slide Number Placeholder 5"/>
          <p:cNvSpPr>
            <a:spLocks noGrp="1"/>
          </p:cNvSpPr>
          <p:nvPr>
            <p:ph type="sldNum" sz="quarter" idx="12"/>
          </p:nvPr>
        </p:nvSpPr>
        <p:spPr/>
        <p:txBody>
          <a:bodyPr/>
          <a:lstStyle/>
          <a:p>
            <a:fld id="{BBF4DD71-CD76-4D62-98B2-F4BF1253BA45}" type="slidenum">
              <a:rPr lang="en-IE" smtClean="0"/>
              <a:pPr/>
              <a:t>‹#›</a:t>
            </a:fld>
            <a:endParaRPr lang="en-I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p:cNvSpPr>
            <a:spLocks noGrp="1"/>
          </p:cNvSpPr>
          <p:nvPr>
            <p:ph type="dt" sz="half" idx="10"/>
          </p:nvPr>
        </p:nvSpPr>
        <p:spPr/>
        <p:txBody>
          <a:bodyPr/>
          <a:lstStyle/>
          <a:p>
            <a:fld id="{962040F3-21A2-4B0F-B0C2-E0CE20FB434C}" type="datetime1">
              <a:rPr lang="en-IE" smtClean="0"/>
              <a:t>03/09/2025</a:t>
            </a:fld>
            <a:endParaRPr lang="en-IE"/>
          </a:p>
        </p:txBody>
      </p:sp>
      <p:sp>
        <p:nvSpPr>
          <p:cNvPr id="6" name="Footer Placeholder 5"/>
          <p:cNvSpPr>
            <a:spLocks noGrp="1"/>
          </p:cNvSpPr>
          <p:nvPr>
            <p:ph type="ftr" sz="quarter" idx="11"/>
          </p:nvPr>
        </p:nvSpPr>
        <p:spPr/>
        <p:txBody>
          <a:bodyPr/>
          <a:lstStyle/>
          <a:p>
            <a:r>
              <a:rPr lang="en-GB"/>
              <a:t>Town Centre Management - AGM 2021</a:t>
            </a:r>
            <a:endParaRPr lang="en-IE"/>
          </a:p>
        </p:txBody>
      </p:sp>
      <p:sp>
        <p:nvSpPr>
          <p:cNvPr id="7" name="Slide Number Placeholder 6"/>
          <p:cNvSpPr>
            <a:spLocks noGrp="1"/>
          </p:cNvSpPr>
          <p:nvPr>
            <p:ph type="sldNum" sz="quarter" idx="12"/>
          </p:nvPr>
        </p:nvSpPr>
        <p:spPr/>
        <p:txBody>
          <a:bodyPr/>
          <a:lstStyle/>
          <a:p>
            <a:fld id="{BBF4DD71-CD76-4D62-98B2-F4BF1253BA45}" type="slidenum">
              <a:rPr lang="en-IE" smtClean="0"/>
              <a:pPr/>
              <a:t>‹#›</a:t>
            </a:fld>
            <a:endParaRPr lang="en-I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p:cNvSpPr>
            <a:spLocks noGrp="1"/>
          </p:cNvSpPr>
          <p:nvPr>
            <p:ph type="dt" sz="half" idx="10"/>
          </p:nvPr>
        </p:nvSpPr>
        <p:spPr/>
        <p:txBody>
          <a:bodyPr/>
          <a:lstStyle/>
          <a:p>
            <a:fld id="{174EC70F-2005-429B-9D9D-9F1341D8D2C2}" type="datetime1">
              <a:rPr lang="en-IE" smtClean="0"/>
              <a:t>03/09/2025</a:t>
            </a:fld>
            <a:endParaRPr lang="en-IE"/>
          </a:p>
        </p:txBody>
      </p:sp>
      <p:sp>
        <p:nvSpPr>
          <p:cNvPr id="8" name="Footer Placeholder 7"/>
          <p:cNvSpPr>
            <a:spLocks noGrp="1"/>
          </p:cNvSpPr>
          <p:nvPr>
            <p:ph type="ftr" sz="quarter" idx="11"/>
          </p:nvPr>
        </p:nvSpPr>
        <p:spPr/>
        <p:txBody>
          <a:bodyPr/>
          <a:lstStyle/>
          <a:p>
            <a:r>
              <a:rPr lang="en-GB"/>
              <a:t>Town Centre Management - AGM 2021</a:t>
            </a:r>
            <a:endParaRPr lang="en-IE"/>
          </a:p>
        </p:txBody>
      </p:sp>
      <p:sp>
        <p:nvSpPr>
          <p:cNvPr id="9" name="Slide Number Placeholder 8"/>
          <p:cNvSpPr>
            <a:spLocks noGrp="1"/>
          </p:cNvSpPr>
          <p:nvPr>
            <p:ph type="sldNum" sz="quarter" idx="12"/>
          </p:nvPr>
        </p:nvSpPr>
        <p:spPr/>
        <p:txBody>
          <a:bodyPr/>
          <a:lstStyle/>
          <a:p>
            <a:fld id="{BBF4DD71-CD76-4D62-98B2-F4BF1253BA45}" type="slidenum">
              <a:rPr lang="en-IE" smtClean="0"/>
              <a:pPr/>
              <a:t>‹#›</a:t>
            </a:fld>
            <a:endParaRPr lang="en-I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Date Placeholder 2"/>
          <p:cNvSpPr>
            <a:spLocks noGrp="1"/>
          </p:cNvSpPr>
          <p:nvPr>
            <p:ph type="dt" sz="half" idx="10"/>
          </p:nvPr>
        </p:nvSpPr>
        <p:spPr/>
        <p:txBody>
          <a:bodyPr/>
          <a:lstStyle/>
          <a:p>
            <a:fld id="{D36E5572-E3A5-4BF8-BD13-FDAF70EFA654}" type="datetime1">
              <a:rPr lang="en-IE" smtClean="0"/>
              <a:t>03/09/2025</a:t>
            </a:fld>
            <a:endParaRPr lang="en-IE"/>
          </a:p>
        </p:txBody>
      </p:sp>
      <p:sp>
        <p:nvSpPr>
          <p:cNvPr id="4" name="Footer Placeholder 3"/>
          <p:cNvSpPr>
            <a:spLocks noGrp="1"/>
          </p:cNvSpPr>
          <p:nvPr>
            <p:ph type="ftr" sz="quarter" idx="11"/>
          </p:nvPr>
        </p:nvSpPr>
        <p:spPr/>
        <p:txBody>
          <a:bodyPr/>
          <a:lstStyle/>
          <a:p>
            <a:r>
              <a:rPr lang="en-GB"/>
              <a:t>Town Centre Management - AGM 2021</a:t>
            </a:r>
            <a:endParaRPr lang="en-IE"/>
          </a:p>
        </p:txBody>
      </p:sp>
      <p:sp>
        <p:nvSpPr>
          <p:cNvPr id="5" name="Slide Number Placeholder 4"/>
          <p:cNvSpPr>
            <a:spLocks noGrp="1"/>
          </p:cNvSpPr>
          <p:nvPr>
            <p:ph type="sldNum" sz="quarter" idx="12"/>
          </p:nvPr>
        </p:nvSpPr>
        <p:spPr/>
        <p:txBody>
          <a:bodyPr/>
          <a:lstStyle/>
          <a:p>
            <a:fld id="{BBF4DD71-CD76-4D62-98B2-F4BF1253BA45}" type="slidenum">
              <a:rPr lang="en-IE" smtClean="0"/>
              <a:pPr/>
              <a:t>‹#›</a:t>
            </a:fld>
            <a:endParaRPr lang="en-I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40D78F-44AF-4A79-9396-26E51F9C64C6}" type="datetime1">
              <a:rPr lang="en-IE" smtClean="0"/>
              <a:t>03/09/2025</a:t>
            </a:fld>
            <a:endParaRPr lang="en-IE"/>
          </a:p>
        </p:txBody>
      </p:sp>
      <p:sp>
        <p:nvSpPr>
          <p:cNvPr id="3" name="Footer Placeholder 2"/>
          <p:cNvSpPr>
            <a:spLocks noGrp="1"/>
          </p:cNvSpPr>
          <p:nvPr>
            <p:ph type="ftr" sz="quarter" idx="11"/>
          </p:nvPr>
        </p:nvSpPr>
        <p:spPr/>
        <p:txBody>
          <a:bodyPr/>
          <a:lstStyle/>
          <a:p>
            <a:r>
              <a:rPr lang="en-GB"/>
              <a:t>Town Centre Management - AGM 2021</a:t>
            </a:r>
            <a:endParaRPr lang="en-IE"/>
          </a:p>
        </p:txBody>
      </p:sp>
      <p:sp>
        <p:nvSpPr>
          <p:cNvPr id="4" name="Slide Number Placeholder 3"/>
          <p:cNvSpPr>
            <a:spLocks noGrp="1"/>
          </p:cNvSpPr>
          <p:nvPr>
            <p:ph type="sldNum" sz="quarter" idx="12"/>
          </p:nvPr>
        </p:nvSpPr>
        <p:spPr/>
        <p:txBody>
          <a:bodyPr/>
          <a:lstStyle/>
          <a:p>
            <a:fld id="{BBF4DD71-CD76-4D62-98B2-F4BF1253BA45}" type="slidenum">
              <a:rPr lang="en-IE" smtClean="0"/>
              <a:pPr/>
              <a:t>‹#›</a:t>
            </a:fld>
            <a:endParaRPr lang="en-I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EF2FF8A-D63B-483A-89FD-D104054FD861}" type="datetime1">
              <a:rPr lang="en-IE" smtClean="0"/>
              <a:t>03/09/2025</a:t>
            </a:fld>
            <a:endParaRPr lang="en-IE"/>
          </a:p>
        </p:txBody>
      </p:sp>
      <p:sp>
        <p:nvSpPr>
          <p:cNvPr id="6" name="Footer Placeholder 5"/>
          <p:cNvSpPr>
            <a:spLocks noGrp="1"/>
          </p:cNvSpPr>
          <p:nvPr>
            <p:ph type="ftr" sz="quarter" idx="11"/>
          </p:nvPr>
        </p:nvSpPr>
        <p:spPr/>
        <p:txBody>
          <a:bodyPr/>
          <a:lstStyle/>
          <a:p>
            <a:r>
              <a:rPr lang="en-GB"/>
              <a:t>Town Centre Management - AGM 2021</a:t>
            </a:r>
            <a:endParaRPr lang="en-IE"/>
          </a:p>
        </p:txBody>
      </p:sp>
      <p:sp>
        <p:nvSpPr>
          <p:cNvPr id="7" name="Slide Number Placeholder 6"/>
          <p:cNvSpPr>
            <a:spLocks noGrp="1"/>
          </p:cNvSpPr>
          <p:nvPr>
            <p:ph type="sldNum" sz="quarter" idx="12"/>
          </p:nvPr>
        </p:nvSpPr>
        <p:spPr/>
        <p:txBody>
          <a:bodyPr/>
          <a:lstStyle/>
          <a:p>
            <a:fld id="{BBF4DD71-CD76-4D62-98B2-F4BF1253BA45}" type="slidenum">
              <a:rPr lang="en-IE" smtClean="0"/>
              <a:pPr/>
              <a:t>‹#›</a:t>
            </a:fld>
            <a:endParaRPr lang="en-I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7F3F290-847C-4101-8F92-5B8F58F7059D}" type="datetime1">
              <a:rPr lang="en-IE" smtClean="0"/>
              <a:t>03/09/2025</a:t>
            </a:fld>
            <a:endParaRPr lang="en-IE"/>
          </a:p>
        </p:txBody>
      </p:sp>
      <p:sp>
        <p:nvSpPr>
          <p:cNvPr id="6" name="Footer Placeholder 5"/>
          <p:cNvSpPr>
            <a:spLocks noGrp="1"/>
          </p:cNvSpPr>
          <p:nvPr>
            <p:ph type="ftr" sz="quarter" idx="11"/>
          </p:nvPr>
        </p:nvSpPr>
        <p:spPr/>
        <p:txBody>
          <a:bodyPr/>
          <a:lstStyle/>
          <a:p>
            <a:r>
              <a:rPr lang="en-GB"/>
              <a:t>Town Centre Management - AGM 2021</a:t>
            </a:r>
            <a:endParaRPr lang="en-IE"/>
          </a:p>
        </p:txBody>
      </p:sp>
      <p:sp>
        <p:nvSpPr>
          <p:cNvPr id="7" name="Slide Number Placeholder 6"/>
          <p:cNvSpPr>
            <a:spLocks noGrp="1"/>
          </p:cNvSpPr>
          <p:nvPr>
            <p:ph type="sldNum" sz="quarter" idx="12"/>
          </p:nvPr>
        </p:nvSpPr>
        <p:spPr/>
        <p:txBody>
          <a:bodyPr/>
          <a:lstStyle/>
          <a:p>
            <a:fld id="{BBF4DD71-CD76-4D62-98B2-F4BF1253BA45}" type="slidenum">
              <a:rPr lang="en-IE" smtClean="0"/>
              <a:pPr/>
              <a:t>‹#›</a:t>
            </a:fld>
            <a:endParaRPr lang="en-I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7A057C-A1AE-4AEC-BA46-0D7671B9F672}" type="datetime1">
              <a:rPr lang="en-IE" smtClean="0"/>
              <a:t>03/09/2025</a:t>
            </a:fld>
            <a:endParaRPr lang="en-I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Town Centre Management - AGM 2021</a:t>
            </a:r>
            <a:endParaRPr lang="en-I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F4DD71-CD76-4D62-98B2-F4BF1253BA45}" type="slidenum">
              <a:rPr lang="en-IE" smtClean="0"/>
              <a:pPr/>
              <a:t>‹#›</a:t>
            </a:fld>
            <a:endParaRPr lang="en-I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7" name="Rectangle 146">
            <a:extLst>
              <a:ext uri="{FF2B5EF4-FFF2-40B4-BE49-F238E27FC236}">
                <a16:creationId xmlns:a16="http://schemas.microsoft.com/office/drawing/2014/main" id="{C5772175-955A-4811-B3D9-A03023BEFF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9144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Rectangle 148">
            <a:extLst>
              <a:ext uri="{FF2B5EF4-FFF2-40B4-BE49-F238E27FC236}">
                <a16:creationId xmlns:a16="http://schemas.microsoft.com/office/drawing/2014/main" id="{0AE98B72-66C6-4AB4-AF0D-BA830DE863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42714" y="1143287"/>
            <a:ext cx="6858000" cy="4571425"/>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Rectangle 150">
            <a:extLst>
              <a:ext uri="{FF2B5EF4-FFF2-40B4-BE49-F238E27FC236}">
                <a16:creationId xmlns:a16="http://schemas.microsoft.com/office/drawing/2014/main" id="{407EAFC6-733F-403D-BB4D-05A3A2874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86819" y="890855"/>
            <a:ext cx="6346209" cy="4584783"/>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Rectangle 152">
            <a:extLst>
              <a:ext uri="{FF2B5EF4-FFF2-40B4-BE49-F238E27FC236}">
                <a16:creationId xmlns:a16="http://schemas.microsoft.com/office/drawing/2014/main" id="{17A36730-4CB0-4F61-AD11-A44C976583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31955" y="3317955"/>
            <a:ext cx="2501979" cy="4578104"/>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5" name="Oval 154">
            <a:extLst>
              <a:ext uri="{FF2B5EF4-FFF2-40B4-BE49-F238E27FC236}">
                <a16:creationId xmlns:a16="http://schemas.microsoft.com/office/drawing/2014/main" id="{767334AB-16BD-4EC7-8C6B-4B51716009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394549" y="1796873"/>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C69C79E1-F916-4929-A4F3-DE763D4BFA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46343" y="1146341"/>
            <a:ext cx="6858001" cy="4565318"/>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Rectangle 158">
            <a:extLst>
              <a:ext uri="{FF2B5EF4-FFF2-40B4-BE49-F238E27FC236}">
                <a16:creationId xmlns:a16="http://schemas.microsoft.com/office/drawing/2014/main" id="{00C86EF7-5EC4-4682-A7BD-444DA49164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5070" y="10141"/>
            <a:ext cx="4206351" cy="6858864"/>
          </a:xfrm>
          <a:prstGeom prst="rect">
            <a:avLst/>
          </a:prstGeom>
          <a:gradFill>
            <a:gsLst>
              <a:gs pos="21000">
                <a:schemeClr val="accent1">
                  <a:lumMod val="75000"/>
                  <a:alpha val="6000"/>
                </a:schemeClr>
              </a:gs>
              <a:gs pos="99000">
                <a:schemeClr val="accent1">
                  <a:lumMod val="50000"/>
                  <a:alpha val="33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14375" y="457199"/>
            <a:ext cx="3370989" cy="3465177"/>
          </a:xfrm>
        </p:spPr>
        <p:txBody>
          <a:bodyPr anchor="b">
            <a:normAutofit/>
          </a:bodyPr>
          <a:lstStyle/>
          <a:p>
            <a:pPr algn="l"/>
            <a:r>
              <a:rPr lang="en-IE" sz="3800" b="1" dirty="0" err="1">
                <a:solidFill>
                  <a:srgbClr val="FFFFFF"/>
                </a:solidFill>
              </a:rPr>
              <a:t>Tolka</a:t>
            </a:r>
            <a:r>
              <a:rPr lang="en-IE" sz="3800" b="1" dirty="0">
                <a:solidFill>
                  <a:srgbClr val="FFFFFF"/>
                </a:solidFill>
              </a:rPr>
              <a:t> Vale Management Company CLG</a:t>
            </a:r>
          </a:p>
        </p:txBody>
      </p:sp>
      <p:sp>
        <p:nvSpPr>
          <p:cNvPr id="3" name="Subtitle 2"/>
          <p:cNvSpPr>
            <a:spLocks noGrp="1"/>
          </p:cNvSpPr>
          <p:nvPr>
            <p:ph type="subTitle" idx="1"/>
          </p:nvPr>
        </p:nvSpPr>
        <p:spPr>
          <a:xfrm>
            <a:off x="714374" y="4745318"/>
            <a:ext cx="3379954" cy="1266530"/>
          </a:xfrm>
        </p:spPr>
        <p:txBody>
          <a:bodyPr>
            <a:normAutofit/>
          </a:bodyPr>
          <a:lstStyle/>
          <a:p>
            <a:pPr algn="l"/>
            <a:r>
              <a:rPr lang="en-IE" sz="1700" dirty="0">
                <a:solidFill>
                  <a:srgbClr val="FFFFFF"/>
                </a:solidFill>
              </a:rPr>
              <a:t>AGM 1st September 2025</a:t>
            </a:r>
          </a:p>
        </p:txBody>
      </p:sp>
      <p:pic>
        <p:nvPicPr>
          <p:cNvPr id="1026" name="Picture 2">
            <a:extLst>
              <a:ext uri="{FF2B5EF4-FFF2-40B4-BE49-F238E27FC236}">
                <a16:creationId xmlns:a16="http://schemas.microsoft.com/office/drawing/2014/main" id="{7948DED4-E3D0-C0B4-B531-F00BD1BC10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14622" y="1911658"/>
            <a:ext cx="3810000" cy="25431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3"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4"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5"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40576658-D2BA-49A1-9B47-E7A8F8B98019}"/>
              </a:ext>
            </a:extLst>
          </p:cNvPr>
          <p:cNvSpPr>
            <a:spLocks noGrp="1"/>
          </p:cNvSpPr>
          <p:nvPr>
            <p:ph type="title"/>
          </p:nvPr>
        </p:nvSpPr>
        <p:spPr>
          <a:xfrm>
            <a:off x="1028699" y="294538"/>
            <a:ext cx="7421963" cy="1033669"/>
          </a:xfrm>
        </p:spPr>
        <p:txBody>
          <a:bodyPr>
            <a:normAutofit/>
          </a:bodyPr>
          <a:lstStyle/>
          <a:p>
            <a:r>
              <a:rPr lang="en-GB" sz="3500" dirty="0">
                <a:solidFill>
                  <a:srgbClr val="FFFFFF"/>
                </a:solidFill>
              </a:rPr>
              <a:t>Annual Report </a:t>
            </a:r>
            <a:endParaRPr lang="en-IE" sz="3500" dirty="0">
              <a:solidFill>
                <a:srgbClr val="FFFFFF"/>
              </a:solidFill>
            </a:endParaRPr>
          </a:p>
        </p:txBody>
      </p:sp>
      <p:sp>
        <p:nvSpPr>
          <p:cNvPr id="27" name="Content Placeholder 2">
            <a:extLst>
              <a:ext uri="{FF2B5EF4-FFF2-40B4-BE49-F238E27FC236}">
                <a16:creationId xmlns:a16="http://schemas.microsoft.com/office/drawing/2014/main" id="{EF93E9CC-8C84-4132-A3F9-659133D24EEA}"/>
              </a:ext>
            </a:extLst>
          </p:cNvPr>
          <p:cNvSpPr>
            <a:spLocks noGrp="1"/>
          </p:cNvSpPr>
          <p:nvPr>
            <p:ph idx="1"/>
          </p:nvPr>
        </p:nvSpPr>
        <p:spPr>
          <a:xfrm>
            <a:off x="611561" y="1988840"/>
            <a:ext cx="7710162" cy="4869160"/>
          </a:xfrm>
        </p:spPr>
        <p:txBody>
          <a:bodyPr anchor="ctr">
            <a:normAutofit fontScale="55000" lnSpcReduction="20000"/>
          </a:bodyPr>
          <a:lstStyle/>
          <a:p>
            <a:pPr marL="0" indent="0">
              <a:lnSpc>
                <a:spcPct val="90000"/>
              </a:lnSpc>
              <a:spcAft>
                <a:spcPts val="0"/>
              </a:spcAft>
              <a:buNone/>
            </a:pPr>
            <a:r>
              <a:rPr lang="en-IE" sz="2000" b="1" u="none" strike="noStrike" dirty="0">
                <a:effectLst/>
                <a:latin typeface="Calibri" panose="020F0502020204030204" pitchFamily="34" charset="0"/>
                <a:ea typeface="Times New Roman" panose="02020603050405020304" pitchFamily="18" charset="0"/>
                <a:cs typeface="Arial" panose="020B0604020202020204" pitchFamily="34" charset="0"/>
              </a:rPr>
              <a:t> </a:t>
            </a:r>
            <a:r>
              <a:rPr lang="en-IE" sz="2000" dirty="0">
                <a:effectLst/>
                <a:latin typeface="Calibri" panose="020F0502020204030204" pitchFamily="34" charset="0"/>
                <a:ea typeface="Times New Roman" panose="02020603050405020304" pitchFamily="18" charset="0"/>
                <a:cs typeface="Arial" panose="020B0604020202020204" pitchFamily="34" charset="0"/>
              </a:rPr>
              <a:t>Contents:</a:t>
            </a:r>
            <a:endParaRPr lang="en-IE" sz="2000" dirty="0">
              <a:effectLst/>
              <a:latin typeface="Times New Roman" panose="02020603050405020304" pitchFamily="18" charset="0"/>
              <a:ea typeface="Times New Roman" panose="02020603050405020304" pitchFamily="18" charset="0"/>
            </a:endParaRPr>
          </a:p>
          <a:p>
            <a:r>
              <a:rPr lang="en-IE" sz="2000" b="1" dirty="0">
                <a:effectLst/>
                <a:latin typeface="Calibri" panose="020F0502020204030204" pitchFamily="34" charset="0"/>
                <a:ea typeface="Times New Roman" panose="02020603050405020304" pitchFamily="18" charset="0"/>
                <a:cs typeface="Arial" panose="020B0604020202020204" pitchFamily="34" charset="0"/>
              </a:rPr>
              <a:t> </a:t>
            </a:r>
            <a:endParaRPr lang="en-IE" sz="2000" dirty="0">
              <a:effectLst/>
              <a:latin typeface="Times New Roman" panose="02020603050405020304" pitchFamily="18" charset="0"/>
              <a:ea typeface="Times New Roman" panose="02020603050405020304" pitchFamily="18" charset="0"/>
            </a:endParaRPr>
          </a:p>
          <a:p>
            <a:r>
              <a:rPr lang="en-IE" sz="2000" dirty="0">
                <a:effectLst/>
                <a:latin typeface="Calibri" panose="020F0502020204030204" pitchFamily="34" charset="0"/>
                <a:ea typeface="Times New Roman" panose="02020603050405020304" pitchFamily="18" charset="0"/>
                <a:cs typeface="Arial" panose="020B0604020202020204" pitchFamily="34" charset="0"/>
              </a:rPr>
              <a:t>A Statement of Income &amp; Expenditure as per Auditors report for year ended 31</a:t>
            </a:r>
            <a:r>
              <a:rPr lang="en-IE" sz="2000" baseline="30000" dirty="0">
                <a:effectLst/>
                <a:latin typeface="Calibri" panose="020F0502020204030204" pitchFamily="34" charset="0"/>
                <a:ea typeface="Times New Roman" panose="02020603050405020304" pitchFamily="18" charset="0"/>
                <a:cs typeface="Arial" panose="020B0604020202020204" pitchFamily="34" charset="0"/>
              </a:rPr>
              <a:t>st</a:t>
            </a:r>
            <a:r>
              <a:rPr lang="en-IE" sz="2000" dirty="0">
                <a:effectLst/>
                <a:latin typeface="Calibri" panose="020F0502020204030204" pitchFamily="34" charset="0"/>
                <a:ea typeface="Times New Roman" panose="02020603050405020304" pitchFamily="18" charset="0"/>
                <a:cs typeface="Arial" panose="020B0604020202020204" pitchFamily="34" charset="0"/>
              </a:rPr>
              <a:t> December 2024 is detailed in the Audited Accounts. (Please refer to page 11 of the Audited Accounts). </a:t>
            </a:r>
            <a:endParaRPr lang="en-IE" sz="2000" dirty="0">
              <a:effectLst/>
              <a:latin typeface="Times New Roman" panose="02020603050405020304" pitchFamily="18" charset="0"/>
              <a:ea typeface="Times New Roman" panose="02020603050405020304" pitchFamily="18" charset="0"/>
            </a:endParaRPr>
          </a:p>
          <a:p>
            <a:r>
              <a:rPr lang="en-IE" sz="2000" dirty="0">
                <a:effectLst/>
                <a:latin typeface="Calibri" panose="020F0502020204030204" pitchFamily="34" charset="0"/>
                <a:ea typeface="Times New Roman" panose="02020603050405020304" pitchFamily="18" charset="0"/>
                <a:cs typeface="Arial" panose="020B0604020202020204" pitchFamily="34" charset="0"/>
              </a:rPr>
              <a:t>A Statement of Assets &amp; Liabilities as per Auditors report for year ended 31</a:t>
            </a:r>
            <a:r>
              <a:rPr lang="en-IE" sz="2000" baseline="30000" dirty="0">
                <a:effectLst/>
                <a:latin typeface="Calibri" panose="020F0502020204030204" pitchFamily="34" charset="0"/>
                <a:ea typeface="Times New Roman" panose="02020603050405020304" pitchFamily="18" charset="0"/>
                <a:cs typeface="Arial" panose="020B0604020202020204" pitchFamily="34" charset="0"/>
              </a:rPr>
              <a:t>st</a:t>
            </a:r>
            <a:r>
              <a:rPr lang="en-IE" sz="2000" dirty="0">
                <a:effectLst/>
                <a:latin typeface="Calibri" panose="020F0502020204030204" pitchFamily="34" charset="0"/>
                <a:ea typeface="Times New Roman" panose="02020603050405020304" pitchFamily="18" charset="0"/>
                <a:cs typeface="Arial" panose="020B0604020202020204" pitchFamily="34" charset="0"/>
              </a:rPr>
              <a:t> December 2024 is detailed in the Audited Accounts.  Please refer to page 12 of the Audited Accounts.</a:t>
            </a:r>
            <a:endParaRPr lang="en-IE" sz="2000" dirty="0">
              <a:effectLst/>
              <a:latin typeface="Times New Roman" panose="02020603050405020304" pitchFamily="18" charset="0"/>
              <a:ea typeface="Times New Roman" panose="02020603050405020304" pitchFamily="18" charset="0"/>
            </a:endParaRPr>
          </a:p>
          <a:p>
            <a:r>
              <a:rPr lang="en-IE" sz="2000" dirty="0">
                <a:effectLst/>
                <a:latin typeface="Calibri" panose="020F0502020204030204" pitchFamily="34" charset="0"/>
                <a:ea typeface="Times New Roman" panose="02020603050405020304" pitchFamily="18" charset="0"/>
                <a:cs typeface="Arial" panose="020B0604020202020204" pitchFamily="34" charset="0"/>
              </a:rPr>
              <a:t>A statement on the Annual Sinking Fund and the basis of which such contribution is calculated.</a:t>
            </a:r>
            <a:endParaRPr lang="en-IE" sz="2000" dirty="0">
              <a:effectLst/>
              <a:latin typeface="Times New Roman" panose="02020603050405020304" pitchFamily="18" charset="0"/>
              <a:ea typeface="Times New Roman" panose="02020603050405020304" pitchFamily="18" charset="0"/>
            </a:endParaRPr>
          </a:p>
          <a:p>
            <a:r>
              <a:rPr lang="en-IE" sz="2000" dirty="0">
                <a:effectLst/>
                <a:latin typeface="Calibri" panose="020F0502020204030204" pitchFamily="34" charset="0"/>
                <a:ea typeface="Times New Roman" panose="02020603050405020304" pitchFamily="18" charset="0"/>
                <a:cs typeface="Arial" panose="020B0604020202020204" pitchFamily="34" charset="0"/>
              </a:rPr>
              <a:t>A statement of any planned expenditure on the refurbishment, improvement or maintenance of a non-recurring nature intended to be carried out in the period.</a:t>
            </a:r>
            <a:endParaRPr lang="en-IE" sz="2000" dirty="0">
              <a:effectLst/>
              <a:latin typeface="Times New Roman" panose="02020603050405020304" pitchFamily="18" charset="0"/>
              <a:ea typeface="Times New Roman" panose="02020603050405020304" pitchFamily="18" charset="0"/>
            </a:endParaRPr>
          </a:p>
          <a:p>
            <a:r>
              <a:rPr lang="en-IE" sz="2000" dirty="0">
                <a:effectLst/>
                <a:latin typeface="Calibri" panose="020F0502020204030204" pitchFamily="34" charset="0"/>
                <a:ea typeface="Times New Roman" panose="02020603050405020304" pitchFamily="18" charset="0"/>
                <a:cs typeface="Arial" panose="020B0604020202020204" pitchFamily="34" charset="0"/>
              </a:rPr>
              <a:t>A statement of the insured value of the development, the premium charged, the name of the insurance company and a summary of the principal risks covered.</a:t>
            </a:r>
            <a:endParaRPr lang="en-IE" sz="2000" dirty="0">
              <a:effectLst/>
              <a:latin typeface="Times New Roman" panose="02020603050405020304" pitchFamily="18" charset="0"/>
              <a:ea typeface="Times New Roman" panose="02020603050405020304" pitchFamily="18" charset="0"/>
            </a:endParaRPr>
          </a:p>
          <a:p>
            <a:r>
              <a:rPr lang="en-IE" sz="2000" dirty="0">
                <a:effectLst/>
                <a:latin typeface="Calibri" panose="020F0502020204030204" pitchFamily="34" charset="0"/>
                <a:ea typeface="Times New Roman" panose="02020603050405020304" pitchFamily="18" charset="0"/>
                <a:cs typeface="Arial" panose="020B0604020202020204" pitchFamily="34" charset="0"/>
              </a:rPr>
              <a:t>A statement of the fire safety equipment installed in the development and arrangement for maintenance of same. </a:t>
            </a:r>
            <a:endParaRPr lang="en-IE" sz="2000" dirty="0">
              <a:effectLst/>
              <a:latin typeface="Times New Roman" panose="02020603050405020304" pitchFamily="18" charset="0"/>
              <a:ea typeface="Times New Roman" panose="02020603050405020304" pitchFamily="18" charset="0"/>
            </a:endParaRPr>
          </a:p>
          <a:p>
            <a:r>
              <a:rPr lang="en-IE" sz="2000" dirty="0">
                <a:effectLst/>
                <a:latin typeface="Calibri" panose="020F0502020204030204" pitchFamily="34" charset="0"/>
                <a:ea typeface="Times New Roman" panose="02020603050405020304" pitchFamily="18" charset="0"/>
                <a:cs typeface="Arial" panose="020B0604020202020204" pitchFamily="34" charset="0"/>
              </a:rPr>
              <a:t>A statement fully disclosing any contracts entered into between the OMC and a director of the company.</a:t>
            </a:r>
          </a:p>
          <a:p>
            <a:endParaRPr lang="en-IE" sz="2000" dirty="0">
              <a:effectLst/>
              <a:latin typeface="Times New Roman" panose="02020603050405020304" pitchFamily="18" charset="0"/>
              <a:ea typeface="Times New Roman" panose="02020603050405020304" pitchFamily="18" charset="0"/>
            </a:endParaRPr>
          </a:p>
          <a:p>
            <a:r>
              <a:rPr lang="en-IE" sz="2000" b="1" u="sng" dirty="0">
                <a:effectLst/>
                <a:latin typeface="Calibri" panose="020F0502020204030204" pitchFamily="34" charset="0"/>
                <a:ea typeface="Times New Roman" panose="02020603050405020304" pitchFamily="18" charset="0"/>
                <a:cs typeface="Arial" panose="020B0604020202020204" pitchFamily="34" charset="0"/>
              </a:rPr>
              <a:t>3. The Annual Sinking Fund</a:t>
            </a:r>
            <a:endParaRPr lang="en-IE" sz="2000" dirty="0">
              <a:effectLst/>
              <a:latin typeface="Times New Roman" panose="02020603050405020304" pitchFamily="18" charset="0"/>
              <a:ea typeface="Times New Roman" panose="02020603050405020304" pitchFamily="18" charset="0"/>
            </a:endParaRPr>
          </a:p>
          <a:p>
            <a:r>
              <a:rPr lang="en-IE" sz="2000" dirty="0">
                <a:effectLst/>
                <a:latin typeface="Calibri" panose="020F0502020204030204" pitchFamily="34" charset="0"/>
                <a:ea typeface="Times New Roman" panose="02020603050405020304" pitchFamily="18" charset="0"/>
                <a:cs typeface="Arial" panose="020B0604020202020204" pitchFamily="34" charset="0"/>
              </a:rPr>
              <a:t>A sinking fund is a reserve created to build up sums which can be used to pay for large items of cyclical expenditure such as the refurbishment of a roof and for major items which arise regularly such as redecoration of the common area interiors. The sums required can be significant over a 20-to-30-year life cycle. The fund should be initiated from the very first year and then adjusted as necessary annually and collected to avoid, as the work arises, the costs having to be funded through a special levy or a one-off lump sum.</a:t>
            </a:r>
            <a:endParaRPr lang="en-IE" sz="2000" dirty="0">
              <a:effectLst/>
              <a:latin typeface="Times New Roman" panose="02020603050405020304" pitchFamily="18" charset="0"/>
              <a:ea typeface="Times New Roman" panose="02020603050405020304" pitchFamily="18" charset="0"/>
            </a:endParaRPr>
          </a:p>
          <a:p>
            <a:r>
              <a:rPr lang="en-IE" sz="2000" dirty="0">
                <a:effectLst/>
                <a:latin typeface="Calibri" panose="020F0502020204030204" pitchFamily="34" charset="0"/>
                <a:ea typeface="Times New Roman" panose="02020603050405020304" pitchFamily="18" charset="0"/>
                <a:cs typeface="Arial" panose="020B0604020202020204" pitchFamily="34" charset="0"/>
              </a:rPr>
              <a:t> </a:t>
            </a:r>
            <a:endParaRPr lang="en-IE" sz="2000" dirty="0">
              <a:effectLst/>
              <a:latin typeface="Times New Roman" panose="02020603050405020304" pitchFamily="18" charset="0"/>
              <a:ea typeface="Times New Roman" panose="02020603050405020304" pitchFamily="18" charset="0"/>
            </a:endParaRPr>
          </a:p>
          <a:p>
            <a:r>
              <a:rPr lang="en-IE" sz="2000" dirty="0">
                <a:effectLst/>
                <a:latin typeface="Calibri" panose="020F0502020204030204" pitchFamily="34" charset="0"/>
                <a:ea typeface="Times New Roman" panose="02020603050405020304" pitchFamily="18" charset="0"/>
                <a:cs typeface="Arial" panose="020B0604020202020204" pitchFamily="34" charset="0"/>
              </a:rPr>
              <a:t>The MUD Act 2011 requires the Owners Management Company to establish a sinking fund for the refurbishment, improvement or maintenance of non-recurring expenditure i.e. Re-carpeting, exterior painting or lift replacements. Each owner currently contributes to the fund.</a:t>
            </a:r>
            <a:endParaRPr lang="en-IE" sz="2000" dirty="0">
              <a:effectLst/>
              <a:latin typeface="Times New Roman" panose="02020603050405020304" pitchFamily="18" charset="0"/>
              <a:ea typeface="Times New Roman" panose="02020603050405020304" pitchFamily="18" charset="0"/>
            </a:endParaRPr>
          </a:p>
          <a:p>
            <a:r>
              <a:rPr lang="en-IE" sz="2000" dirty="0">
                <a:effectLst/>
                <a:latin typeface="Calibri" panose="020F0502020204030204" pitchFamily="34" charset="0"/>
                <a:ea typeface="Times New Roman" panose="02020603050405020304" pitchFamily="18" charset="0"/>
                <a:cs typeface="Arial" panose="020B0604020202020204" pitchFamily="34" charset="0"/>
              </a:rPr>
              <a:t> </a:t>
            </a:r>
            <a:endParaRPr lang="en-IE" sz="2000" dirty="0">
              <a:effectLst/>
              <a:latin typeface="Times New Roman" panose="02020603050405020304" pitchFamily="18" charset="0"/>
              <a:ea typeface="Times New Roman" panose="02020603050405020304" pitchFamily="18" charset="0"/>
            </a:endParaRPr>
          </a:p>
          <a:p>
            <a:r>
              <a:rPr lang="en-IE" sz="2000" dirty="0">
                <a:effectLst/>
                <a:latin typeface="Calibri" panose="020F0502020204030204" pitchFamily="34" charset="0"/>
                <a:ea typeface="Times New Roman" panose="02020603050405020304" pitchFamily="18" charset="0"/>
                <a:cs typeface="Arial" panose="020B0604020202020204" pitchFamily="34" charset="0"/>
              </a:rPr>
              <a:t>The proposed contribution to the sinking fund for </a:t>
            </a:r>
            <a:r>
              <a:rPr lang="en-IE" sz="2000" dirty="0" err="1">
                <a:effectLst/>
                <a:latin typeface="Calibri" panose="020F0502020204030204" pitchFamily="34" charset="0"/>
                <a:ea typeface="Times New Roman" panose="02020603050405020304" pitchFamily="18" charset="0"/>
                <a:cs typeface="Arial" panose="020B0604020202020204" pitchFamily="34" charset="0"/>
              </a:rPr>
              <a:t>Tolka</a:t>
            </a:r>
            <a:r>
              <a:rPr lang="en-IE" sz="2000" dirty="0">
                <a:effectLst/>
                <a:latin typeface="Calibri" panose="020F0502020204030204" pitchFamily="34" charset="0"/>
                <a:ea typeface="Times New Roman" panose="02020603050405020304" pitchFamily="18" charset="0"/>
                <a:cs typeface="Arial" panose="020B0604020202020204" pitchFamily="34" charset="0"/>
              </a:rPr>
              <a:t> Vale Management CLG for approval at the upcoming meeting as set out in the budget is €25,000 </a:t>
            </a:r>
            <a:r>
              <a:rPr lang="ga-IE" sz="20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IE" sz="2000" dirty="0">
              <a:effectLst/>
              <a:latin typeface="Times New Roman" panose="02020603050405020304" pitchFamily="18" charset="0"/>
              <a:ea typeface="Times New Roman" panose="02020603050405020304" pitchFamily="18" charset="0"/>
            </a:endParaRPr>
          </a:p>
          <a:p>
            <a:pPr marL="0" indent="0">
              <a:buNone/>
            </a:pPr>
            <a:endParaRPr lang="en-IE" sz="3400" dirty="0">
              <a:effectLst/>
              <a:latin typeface="Times New Roman" panose="02020603050405020304" pitchFamily="18" charset="0"/>
              <a:ea typeface="Times New Roman" panose="02020603050405020304" pitchFamily="18" charset="0"/>
            </a:endParaRPr>
          </a:p>
          <a:p>
            <a:pPr>
              <a:lnSpc>
                <a:spcPct val="90000"/>
              </a:lnSpc>
              <a:spcAft>
                <a:spcPts val="0"/>
              </a:spcAft>
            </a:pPr>
            <a:endParaRPr lang="en-IE" sz="1100" dirty="0">
              <a:effectLst/>
              <a:latin typeface="Times New Roman" panose="02020603050405020304" pitchFamily="18" charset="0"/>
              <a:ea typeface="Times New Roman" panose="02020603050405020304" pitchFamily="18" charset="0"/>
            </a:endParaRPr>
          </a:p>
          <a:p>
            <a:pPr marL="0" indent="0">
              <a:lnSpc>
                <a:spcPct val="90000"/>
              </a:lnSpc>
              <a:spcAft>
                <a:spcPts val="0"/>
              </a:spcAft>
              <a:buNone/>
            </a:pPr>
            <a:r>
              <a:rPr lang="en-IE" sz="1100" dirty="0">
                <a:effectLst/>
                <a:latin typeface="Calibri" panose="020F0502020204030204" pitchFamily="34" charset="0"/>
                <a:ea typeface="Times New Roman" panose="02020603050405020304" pitchFamily="18" charset="0"/>
                <a:cs typeface="Arial" panose="020B0604020202020204" pitchFamily="34" charset="0"/>
              </a:rPr>
              <a:t> </a:t>
            </a:r>
            <a:endParaRPr lang="en-IE" sz="1100" dirty="0">
              <a:effectLst/>
              <a:latin typeface="Times New Roman" panose="02020603050405020304" pitchFamily="18" charset="0"/>
              <a:ea typeface="Times New Roman" panose="02020603050405020304" pitchFamily="18" charset="0"/>
            </a:endParaRPr>
          </a:p>
          <a:p>
            <a:pPr>
              <a:lnSpc>
                <a:spcPct val="90000"/>
              </a:lnSpc>
            </a:pPr>
            <a:endParaRPr lang="en-IE" sz="1100" dirty="0"/>
          </a:p>
        </p:txBody>
      </p:sp>
      <p:sp>
        <p:nvSpPr>
          <p:cNvPr id="3" name="Footer Placeholder 2">
            <a:extLst>
              <a:ext uri="{FF2B5EF4-FFF2-40B4-BE49-F238E27FC236}">
                <a16:creationId xmlns:a16="http://schemas.microsoft.com/office/drawing/2014/main" id="{7B3EAAC6-1A9D-47D1-855B-47E7D277F9DF}"/>
              </a:ext>
            </a:extLst>
          </p:cNvPr>
          <p:cNvSpPr>
            <a:spLocks noGrp="1"/>
          </p:cNvSpPr>
          <p:nvPr>
            <p:ph type="ftr" sz="quarter" idx="11"/>
          </p:nvPr>
        </p:nvSpPr>
        <p:spPr/>
        <p:txBody>
          <a:bodyPr/>
          <a:lstStyle/>
          <a:p>
            <a:r>
              <a:rPr lang="en-GB" dirty="0"/>
              <a:t>Tolka Vale Management- AGM 2025</a:t>
            </a:r>
            <a:endParaRPr lang="en-IE" dirty="0"/>
          </a:p>
        </p:txBody>
      </p:sp>
    </p:spTree>
    <p:extLst>
      <p:ext uri="{BB962C8B-B14F-4D97-AF65-F5344CB8AC3E}">
        <p14:creationId xmlns:p14="http://schemas.microsoft.com/office/powerpoint/2010/main" val="372427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3"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4"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5"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40576658-D2BA-49A1-9B47-E7A8F8B98019}"/>
              </a:ext>
            </a:extLst>
          </p:cNvPr>
          <p:cNvSpPr>
            <a:spLocks noGrp="1"/>
          </p:cNvSpPr>
          <p:nvPr>
            <p:ph type="title"/>
          </p:nvPr>
        </p:nvSpPr>
        <p:spPr>
          <a:xfrm>
            <a:off x="1028699" y="294538"/>
            <a:ext cx="7421963" cy="1033669"/>
          </a:xfrm>
        </p:spPr>
        <p:txBody>
          <a:bodyPr>
            <a:normAutofit/>
          </a:bodyPr>
          <a:lstStyle/>
          <a:p>
            <a:r>
              <a:rPr lang="en-GB" sz="3500" dirty="0">
                <a:solidFill>
                  <a:srgbClr val="FFFFFF"/>
                </a:solidFill>
              </a:rPr>
              <a:t>Annual Report </a:t>
            </a:r>
            <a:endParaRPr lang="en-IE" sz="3500" dirty="0">
              <a:solidFill>
                <a:srgbClr val="FFFFFF"/>
              </a:solidFill>
            </a:endParaRPr>
          </a:p>
        </p:txBody>
      </p:sp>
      <p:sp>
        <p:nvSpPr>
          <p:cNvPr id="27" name="Content Placeholder 2">
            <a:extLst>
              <a:ext uri="{FF2B5EF4-FFF2-40B4-BE49-F238E27FC236}">
                <a16:creationId xmlns:a16="http://schemas.microsoft.com/office/drawing/2014/main" id="{EF93E9CC-8C84-4132-A3F9-659133D24EEA}"/>
              </a:ext>
            </a:extLst>
          </p:cNvPr>
          <p:cNvSpPr>
            <a:spLocks noGrp="1"/>
          </p:cNvSpPr>
          <p:nvPr>
            <p:ph idx="1"/>
          </p:nvPr>
        </p:nvSpPr>
        <p:spPr>
          <a:xfrm>
            <a:off x="611561" y="1988840"/>
            <a:ext cx="7710162" cy="4012715"/>
          </a:xfrm>
        </p:spPr>
        <p:txBody>
          <a:bodyPr anchor="ctr">
            <a:normAutofit fontScale="55000" lnSpcReduction="20000"/>
          </a:bodyPr>
          <a:lstStyle/>
          <a:p>
            <a:pPr marL="0" indent="0">
              <a:spcAft>
                <a:spcPts val="0"/>
              </a:spcAft>
              <a:buNone/>
            </a:pPr>
            <a:r>
              <a:rPr lang="en-IE" sz="1800" dirty="0">
                <a:effectLst/>
                <a:latin typeface="Calibri" panose="020F0502020204030204" pitchFamily="34" charset="0"/>
                <a:ea typeface="Times New Roman" panose="02020603050405020304" pitchFamily="18" charset="0"/>
                <a:cs typeface="Arial" panose="020B0604020202020204" pitchFamily="34" charset="0"/>
              </a:rPr>
              <a:t> </a:t>
            </a:r>
            <a:endParaRPr lang="en-IE" sz="1800" dirty="0">
              <a:effectLst/>
              <a:latin typeface="Times New Roman" panose="02020603050405020304" pitchFamily="18" charset="0"/>
              <a:ea typeface="Times New Roman" panose="02020603050405020304" pitchFamily="18" charset="0"/>
            </a:endParaRPr>
          </a:p>
          <a:p>
            <a:pPr marL="0" indent="0">
              <a:spcAft>
                <a:spcPts val="0"/>
              </a:spcAft>
              <a:buNone/>
            </a:pPr>
            <a:r>
              <a:rPr lang="en-IE" sz="1800" b="1" u="sng" dirty="0">
                <a:effectLst/>
                <a:latin typeface="Calibri" panose="020F0502020204030204" pitchFamily="34" charset="0"/>
                <a:ea typeface="Times New Roman" panose="02020603050405020304" pitchFamily="18" charset="0"/>
                <a:cs typeface="Arial" panose="020B0604020202020204" pitchFamily="34" charset="0"/>
              </a:rPr>
              <a:t>4. Planned Expenditure on Refurbishment</a:t>
            </a:r>
            <a:endParaRPr lang="en-IE" sz="1800" dirty="0">
              <a:effectLst/>
              <a:latin typeface="Times New Roman" panose="02020603050405020304" pitchFamily="18" charset="0"/>
              <a:ea typeface="Times New Roman" panose="02020603050405020304" pitchFamily="18" charset="0"/>
            </a:endParaRPr>
          </a:p>
          <a:p>
            <a:pPr marL="0" indent="0">
              <a:spcAft>
                <a:spcPts val="0"/>
              </a:spcAft>
              <a:buNone/>
            </a:pPr>
            <a:r>
              <a:rPr lang="en-IE" sz="1800" dirty="0">
                <a:effectLst/>
                <a:latin typeface="Calibri" panose="020F0502020204030204" pitchFamily="34" charset="0"/>
                <a:ea typeface="Times New Roman" panose="02020603050405020304" pitchFamily="18" charset="0"/>
                <a:cs typeface="Arial" panose="020B0604020202020204" pitchFamily="34" charset="0"/>
              </a:rPr>
              <a:t>There is a planned expenditure of €10,000 to refurbish the lift in Block 2.</a:t>
            </a:r>
            <a:endParaRPr lang="en-IE" sz="1800" dirty="0">
              <a:effectLst/>
              <a:latin typeface="Times New Roman" panose="02020603050405020304" pitchFamily="18" charset="0"/>
              <a:ea typeface="Times New Roman" panose="02020603050405020304" pitchFamily="18" charset="0"/>
            </a:endParaRPr>
          </a:p>
          <a:p>
            <a:pPr marL="0" indent="0">
              <a:spcAft>
                <a:spcPts val="0"/>
              </a:spcAft>
              <a:buNone/>
            </a:pPr>
            <a:r>
              <a:rPr lang="en-IE" sz="1800" dirty="0">
                <a:effectLst/>
                <a:latin typeface="Calibri" panose="020F0502020204030204" pitchFamily="34" charset="0"/>
                <a:ea typeface="Times New Roman" panose="02020603050405020304" pitchFamily="18" charset="0"/>
                <a:cs typeface="Arial" panose="020B0604020202020204" pitchFamily="34" charset="0"/>
              </a:rPr>
              <a:t> </a:t>
            </a:r>
            <a:endParaRPr lang="en-IE" sz="1800" dirty="0">
              <a:effectLst/>
              <a:latin typeface="Times New Roman" panose="02020603050405020304" pitchFamily="18" charset="0"/>
              <a:ea typeface="Times New Roman" panose="02020603050405020304" pitchFamily="18" charset="0"/>
            </a:endParaRPr>
          </a:p>
          <a:p>
            <a:pPr marL="0" indent="0">
              <a:spcAft>
                <a:spcPts val="0"/>
              </a:spcAft>
              <a:buNone/>
            </a:pPr>
            <a:r>
              <a:rPr lang="en-IE" sz="1800" b="1" u="sng" dirty="0">
                <a:effectLst/>
                <a:latin typeface="Calibri" panose="020F0502020204030204" pitchFamily="34" charset="0"/>
                <a:ea typeface="Times New Roman" panose="02020603050405020304" pitchFamily="18" charset="0"/>
                <a:cs typeface="Arial" panose="020B0604020202020204" pitchFamily="34" charset="0"/>
              </a:rPr>
              <a:t>5. The Insurance Premiums</a:t>
            </a:r>
            <a:endParaRPr lang="en-IE" sz="1800" dirty="0">
              <a:effectLst/>
              <a:latin typeface="Times New Roman" panose="02020603050405020304" pitchFamily="18" charset="0"/>
              <a:ea typeface="Times New Roman" panose="02020603050405020304" pitchFamily="18" charset="0"/>
            </a:endParaRPr>
          </a:p>
          <a:p>
            <a:pPr marL="0" indent="0">
              <a:spcAft>
                <a:spcPts val="0"/>
              </a:spcAft>
              <a:buNone/>
            </a:pPr>
            <a:r>
              <a:rPr lang="en-IE" sz="1800" b="1" dirty="0">
                <a:effectLst/>
                <a:latin typeface="Calibri" panose="020F0502020204030204" pitchFamily="34" charset="0"/>
                <a:ea typeface="Times New Roman" panose="02020603050405020304" pitchFamily="18" charset="0"/>
                <a:cs typeface="Arial" panose="020B0604020202020204" pitchFamily="34" charset="0"/>
              </a:rPr>
              <a:t> </a:t>
            </a:r>
            <a:endParaRPr lang="en-IE" sz="1800" dirty="0">
              <a:effectLst/>
              <a:latin typeface="Times New Roman" panose="02020603050405020304" pitchFamily="18" charset="0"/>
              <a:ea typeface="Times New Roman" panose="02020603050405020304" pitchFamily="18" charset="0"/>
            </a:endParaRPr>
          </a:p>
          <a:p>
            <a:pPr marL="0" indent="0">
              <a:spcAft>
                <a:spcPts val="0"/>
              </a:spcAft>
              <a:buNone/>
            </a:pPr>
            <a:r>
              <a:rPr lang="en-IE" sz="1800" b="1" dirty="0">
                <a:effectLst/>
                <a:latin typeface="Calibri" panose="020F0502020204030204" pitchFamily="34" charset="0"/>
                <a:ea typeface="Times New Roman" panose="02020603050405020304" pitchFamily="18" charset="0"/>
                <a:cs typeface="Arial" panose="020B0604020202020204" pitchFamily="34" charset="0"/>
              </a:rPr>
              <a:t>Block Insurance</a:t>
            </a:r>
            <a:endParaRPr lang="en-IE" sz="1800" dirty="0">
              <a:effectLst/>
              <a:latin typeface="Times New Roman" panose="02020603050405020304" pitchFamily="18" charset="0"/>
              <a:ea typeface="Times New Roman" panose="02020603050405020304" pitchFamily="18" charset="0"/>
            </a:endParaRPr>
          </a:p>
          <a:p>
            <a:pPr marL="0" indent="0">
              <a:spcAft>
                <a:spcPts val="0"/>
              </a:spcAft>
              <a:buNone/>
            </a:pPr>
            <a:r>
              <a:rPr lang="en-IE" sz="1800" dirty="0">
                <a:effectLst/>
                <a:latin typeface="Calibri" panose="020F0502020204030204" pitchFamily="34" charset="0"/>
                <a:ea typeface="Times New Roman" panose="02020603050405020304" pitchFamily="18" charset="0"/>
                <a:cs typeface="Arial" panose="020B0604020202020204" pitchFamily="34" charset="0"/>
              </a:rPr>
              <a:t>The development’s Block Insurance Policy is currently underwritten by Swiss RE.  The Insurance brokers are You and Us.  The Insurance is annually reviewed and renewed having c</a:t>
            </a:r>
            <a:r>
              <a:rPr lang="en-GB" sz="1800" dirty="0" err="1">
                <a:effectLst/>
                <a:latin typeface="Calibri" panose="020F0502020204030204" pitchFamily="34" charset="0"/>
                <a:ea typeface="Times New Roman" panose="02020603050405020304" pitchFamily="18" charset="0"/>
                <a:cs typeface="Arial" panose="020B0604020202020204" pitchFamily="34" charset="0"/>
              </a:rPr>
              <a:t>onsider</a:t>
            </a:r>
            <a:r>
              <a:rPr lang="ga-IE" sz="1800" dirty="0">
                <a:effectLst/>
                <a:latin typeface="Calibri" panose="020F0502020204030204" pitchFamily="34" charset="0"/>
                <a:ea typeface="Times New Roman" panose="02020603050405020304" pitchFamily="18" charset="0"/>
                <a:cs typeface="Arial" panose="020B0604020202020204" pitchFamily="34" charset="0"/>
              </a:rPr>
              <a:t>ation for the </a:t>
            </a:r>
            <a:r>
              <a:rPr lang="en-GB" sz="1800" dirty="0">
                <a:effectLst/>
                <a:latin typeface="Calibri" panose="020F0502020204030204" pitchFamily="34" charset="0"/>
                <a:ea typeface="Times New Roman" panose="02020603050405020304" pitchFamily="18" charset="0"/>
                <a:cs typeface="Arial" panose="020B0604020202020204" pitchFamily="34" charset="0"/>
              </a:rPr>
              <a:t>adequacy of existing policy sums insured, limits of indemnity, scopes of cover, interested parties etc. </a:t>
            </a:r>
            <a:endParaRPr lang="en-IE" sz="1800" dirty="0">
              <a:effectLst/>
              <a:latin typeface="Times New Roman" panose="02020603050405020304" pitchFamily="18" charset="0"/>
              <a:ea typeface="Times New Roman" panose="02020603050405020304" pitchFamily="18" charset="0"/>
            </a:endParaRPr>
          </a:p>
          <a:p>
            <a:pPr marL="0" indent="0">
              <a:spcAft>
                <a:spcPts val="0"/>
              </a:spcAft>
              <a:buNone/>
            </a:pPr>
            <a:r>
              <a:rPr lang="en-IE" sz="1800" dirty="0">
                <a:effectLst/>
                <a:latin typeface="Calibri" panose="020F0502020204030204" pitchFamily="34" charset="0"/>
                <a:ea typeface="Times New Roman" panose="02020603050405020304" pitchFamily="18" charset="0"/>
                <a:cs typeface="Arial" panose="020B0604020202020204" pitchFamily="34" charset="0"/>
              </a:rPr>
              <a:t>The annual Insurance premium for year ending 2024 is €23401.</a:t>
            </a:r>
            <a:endParaRPr lang="en-IE" sz="1800" dirty="0">
              <a:effectLst/>
              <a:latin typeface="Times New Roman" panose="02020603050405020304" pitchFamily="18" charset="0"/>
              <a:ea typeface="Times New Roman" panose="02020603050405020304" pitchFamily="18" charset="0"/>
            </a:endParaRPr>
          </a:p>
          <a:p>
            <a:pPr marL="0" indent="0">
              <a:spcAft>
                <a:spcPts val="0"/>
              </a:spcAft>
              <a:buNone/>
            </a:pPr>
            <a:r>
              <a:rPr lang="en-IE" sz="1800" b="1" dirty="0">
                <a:effectLst/>
                <a:latin typeface="Calibri" panose="020F0502020204030204" pitchFamily="34" charset="0"/>
                <a:ea typeface="Times New Roman" panose="02020603050405020304" pitchFamily="18" charset="0"/>
                <a:cs typeface="Arial" panose="020B0604020202020204" pitchFamily="34" charset="0"/>
              </a:rPr>
              <a:t> </a:t>
            </a:r>
            <a:endParaRPr lang="en-IE" sz="1800" dirty="0">
              <a:effectLst/>
              <a:latin typeface="Times New Roman" panose="02020603050405020304" pitchFamily="18" charset="0"/>
              <a:ea typeface="Times New Roman" panose="02020603050405020304" pitchFamily="18" charset="0"/>
            </a:endParaRPr>
          </a:p>
          <a:p>
            <a:pPr marL="0" indent="0">
              <a:spcAft>
                <a:spcPts val="0"/>
              </a:spcAft>
              <a:buNone/>
            </a:pPr>
            <a:r>
              <a:rPr lang="en-IE" sz="1800" b="1" dirty="0">
                <a:effectLst/>
                <a:latin typeface="Calibri" panose="020F0502020204030204" pitchFamily="34" charset="0"/>
                <a:ea typeface="Times New Roman" panose="02020603050405020304" pitchFamily="18" charset="0"/>
                <a:cs typeface="Arial" panose="020B0604020202020204" pitchFamily="34" charset="0"/>
              </a:rPr>
              <a:t>Please note that there is a Policy Excess applicable of €3,000 for water damage claims.  </a:t>
            </a:r>
            <a:endParaRPr lang="en-IE" sz="1800" dirty="0">
              <a:effectLst/>
              <a:latin typeface="Times New Roman" panose="02020603050405020304" pitchFamily="18" charset="0"/>
              <a:ea typeface="Times New Roman" panose="02020603050405020304" pitchFamily="18" charset="0"/>
            </a:endParaRPr>
          </a:p>
          <a:p>
            <a:pPr marL="0" indent="0">
              <a:spcAft>
                <a:spcPts val="0"/>
              </a:spcAft>
              <a:buNone/>
            </a:pPr>
            <a:r>
              <a:rPr lang="en-IE" sz="1800" dirty="0">
                <a:effectLst/>
                <a:latin typeface="Calibri" panose="020F0502020204030204" pitchFamily="34" charset="0"/>
                <a:ea typeface="Times New Roman" panose="02020603050405020304" pitchFamily="18" charset="0"/>
                <a:cs typeface="Arial" panose="020B0604020202020204" pitchFamily="34" charset="0"/>
              </a:rPr>
              <a:t> </a:t>
            </a:r>
            <a:endParaRPr lang="en-IE" sz="1800" dirty="0">
              <a:effectLst/>
              <a:latin typeface="Times New Roman" panose="02020603050405020304" pitchFamily="18" charset="0"/>
              <a:ea typeface="Times New Roman" panose="02020603050405020304" pitchFamily="18" charset="0"/>
            </a:endParaRPr>
          </a:p>
          <a:p>
            <a:pPr marL="0" indent="0">
              <a:spcAft>
                <a:spcPts val="0"/>
              </a:spcAft>
              <a:buNone/>
            </a:pPr>
            <a:r>
              <a:rPr lang="en-IE" sz="1800" dirty="0">
                <a:effectLst/>
                <a:latin typeface="Calibri" panose="020F0502020204030204" pitchFamily="34" charset="0"/>
                <a:ea typeface="Times New Roman" panose="02020603050405020304" pitchFamily="18" charset="0"/>
                <a:cs typeface="Arial" panose="020B0604020202020204" pitchFamily="34" charset="0"/>
              </a:rPr>
              <a:t>Principle Risks Covered by the block policy:</a:t>
            </a:r>
            <a:endParaRPr lang="en-IE" sz="1800" dirty="0">
              <a:effectLst/>
              <a:latin typeface="Times New Roman" panose="02020603050405020304" pitchFamily="18" charset="0"/>
              <a:ea typeface="Times New Roman" panose="02020603050405020304" pitchFamily="18" charset="0"/>
            </a:endParaRPr>
          </a:p>
          <a:p>
            <a:pPr marL="0" indent="0">
              <a:spcAft>
                <a:spcPts val="0"/>
              </a:spcAft>
              <a:buNone/>
            </a:pPr>
            <a:r>
              <a:rPr lang="en-IE" sz="1800" dirty="0">
                <a:effectLst/>
                <a:latin typeface="Calibri" panose="020F0502020204030204" pitchFamily="34" charset="0"/>
                <a:ea typeface="Times New Roman" panose="02020603050405020304" pitchFamily="18" charset="0"/>
                <a:cs typeface="Arial" panose="020B0604020202020204" pitchFamily="34" charset="0"/>
              </a:rPr>
              <a:t> </a:t>
            </a:r>
            <a:endParaRPr lang="en-IE" sz="1800" dirty="0">
              <a:effectLst/>
              <a:latin typeface="Times New Roman" panose="02020603050405020304" pitchFamily="18" charset="0"/>
              <a:ea typeface="Times New Roman" panose="02020603050405020304" pitchFamily="18" charset="0"/>
            </a:endParaRPr>
          </a:p>
          <a:p>
            <a:pPr marL="0" indent="0">
              <a:buNone/>
              <a:tabLst>
                <a:tab pos="457200" algn="l"/>
              </a:tabLst>
            </a:pPr>
            <a:r>
              <a:rPr lang="en-IE" sz="1800" i="1" dirty="0">
                <a:effectLst/>
                <a:latin typeface="Calibri" panose="020F0502020204030204" pitchFamily="34" charset="0"/>
                <a:ea typeface="Times New Roman" panose="02020603050405020304" pitchFamily="18" charset="0"/>
                <a:cs typeface="Arial" panose="020B0604020202020204" pitchFamily="34" charset="0"/>
              </a:rPr>
              <a:t>Buildings	</a:t>
            </a:r>
            <a:endParaRPr lang="en-IE" sz="1800" dirty="0">
              <a:effectLst/>
              <a:latin typeface="Times New Roman" panose="02020603050405020304" pitchFamily="18" charset="0"/>
              <a:ea typeface="Times New Roman" panose="02020603050405020304" pitchFamily="18" charset="0"/>
            </a:endParaRPr>
          </a:p>
          <a:p>
            <a:pPr marL="0" indent="0">
              <a:buNone/>
              <a:tabLst>
                <a:tab pos="457200" algn="l"/>
              </a:tabLst>
            </a:pPr>
            <a:r>
              <a:rPr lang="en-IE" sz="1800" i="1" dirty="0">
                <a:effectLst/>
                <a:latin typeface="Calibri" panose="020F0502020204030204" pitchFamily="34" charset="0"/>
                <a:ea typeface="Times New Roman" panose="02020603050405020304" pitchFamily="18" charset="0"/>
                <a:cs typeface="Arial" panose="020B0604020202020204" pitchFamily="34" charset="0"/>
              </a:rPr>
              <a:t>Contents of the common areas				</a:t>
            </a:r>
            <a:endParaRPr lang="en-IE" sz="1800" dirty="0">
              <a:effectLst/>
              <a:latin typeface="Times New Roman" panose="02020603050405020304" pitchFamily="18" charset="0"/>
              <a:ea typeface="Times New Roman" panose="02020603050405020304" pitchFamily="18" charset="0"/>
            </a:endParaRPr>
          </a:p>
          <a:p>
            <a:pPr marL="0" indent="0">
              <a:buNone/>
              <a:tabLst>
                <a:tab pos="457200" algn="l"/>
              </a:tabLst>
            </a:pPr>
            <a:r>
              <a:rPr lang="en-IE" sz="1800" i="1" dirty="0">
                <a:effectLst/>
                <a:latin typeface="Calibri" panose="020F0502020204030204" pitchFamily="34" charset="0"/>
                <a:ea typeface="Times New Roman" panose="02020603050405020304" pitchFamily="18" charset="0"/>
                <a:cs typeface="Arial" panose="020B0604020202020204" pitchFamily="34" charset="0"/>
              </a:rPr>
              <a:t>Loss of metered utility Supplies				</a:t>
            </a:r>
            <a:endParaRPr lang="en-IE" sz="1800" dirty="0">
              <a:effectLst/>
              <a:latin typeface="Times New Roman" panose="02020603050405020304" pitchFamily="18" charset="0"/>
              <a:ea typeface="Times New Roman" panose="02020603050405020304" pitchFamily="18" charset="0"/>
            </a:endParaRPr>
          </a:p>
          <a:p>
            <a:pPr marL="0" indent="0">
              <a:buNone/>
              <a:tabLst>
                <a:tab pos="457200" algn="l"/>
              </a:tabLst>
            </a:pPr>
            <a:r>
              <a:rPr lang="en-IE" sz="1800" i="1" dirty="0">
                <a:effectLst/>
                <a:latin typeface="Calibri" panose="020F0502020204030204" pitchFamily="34" charset="0"/>
                <a:ea typeface="Times New Roman" panose="02020603050405020304" pitchFamily="18" charset="0"/>
                <a:cs typeface="Arial" panose="020B0604020202020204" pitchFamily="34" charset="0"/>
              </a:rPr>
              <a:t>Replacement of locks and keys				</a:t>
            </a:r>
            <a:endParaRPr lang="en-IE" sz="1800" dirty="0">
              <a:effectLst/>
              <a:latin typeface="Times New Roman" panose="02020603050405020304" pitchFamily="18" charset="0"/>
              <a:ea typeface="Times New Roman" panose="02020603050405020304" pitchFamily="18" charset="0"/>
            </a:endParaRPr>
          </a:p>
          <a:p>
            <a:pPr marL="0" indent="0">
              <a:buNone/>
              <a:tabLst>
                <a:tab pos="457200" algn="l"/>
              </a:tabLst>
            </a:pPr>
            <a:r>
              <a:rPr lang="en-IE" sz="1800" i="1" dirty="0">
                <a:effectLst/>
                <a:latin typeface="Calibri" panose="020F0502020204030204" pitchFamily="34" charset="0"/>
                <a:ea typeface="Times New Roman" panose="02020603050405020304" pitchFamily="18" charset="0"/>
                <a:cs typeface="Arial" panose="020B0604020202020204" pitchFamily="34" charset="0"/>
              </a:rPr>
              <a:t>Landscaping						</a:t>
            </a:r>
            <a:endParaRPr lang="en-IE" sz="1800" dirty="0">
              <a:effectLst/>
              <a:latin typeface="Times New Roman" panose="02020603050405020304" pitchFamily="18" charset="0"/>
              <a:ea typeface="Times New Roman" panose="02020603050405020304" pitchFamily="18" charset="0"/>
            </a:endParaRPr>
          </a:p>
          <a:p>
            <a:pPr marL="0" indent="0">
              <a:buNone/>
              <a:tabLst>
                <a:tab pos="457200" algn="l"/>
              </a:tabLst>
            </a:pPr>
            <a:r>
              <a:rPr lang="en-IE" sz="1800" i="1" dirty="0">
                <a:effectLst/>
                <a:latin typeface="Calibri" panose="020F0502020204030204" pitchFamily="34" charset="0"/>
                <a:ea typeface="Times New Roman" panose="02020603050405020304" pitchFamily="18" charset="0"/>
                <a:cs typeface="Arial" panose="020B0604020202020204" pitchFamily="34" charset="0"/>
              </a:rPr>
              <a:t>Fire Brigade Charges					</a:t>
            </a:r>
            <a:endParaRPr lang="en-IE" sz="1800" dirty="0">
              <a:effectLst/>
              <a:latin typeface="Times New Roman" panose="02020603050405020304" pitchFamily="18" charset="0"/>
              <a:ea typeface="Times New Roman" panose="02020603050405020304" pitchFamily="18" charset="0"/>
            </a:endParaRPr>
          </a:p>
          <a:p>
            <a:pPr marL="0" indent="0">
              <a:buNone/>
            </a:pPr>
            <a:r>
              <a:rPr lang="en-IE" sz="1800" i="1" dirty="0">
                <a:effectLst/>
                <a:latin typeface="Calibri" panose="020F0502020204030204" pitchFamily="34" charset="0"/>
                <a:ea typeface="Times New Roman" panose="02020603050405020304" pitchFamily="18" charset="0"/>
                <a:cs typeface="Arial" panose="020B0604020202020204" pitchFamily="34" charset="0"/>
              </a:rPr>
              <a:t>Trace &amp; Access</a:t>
            </a:r>
          </a:p>
          <a:p>
            <a:endParaRPr lang="en-IE" sz="1800" i="1" dirty="0">
              <a:effectLst/>
              <a:latin typeface="Calibri" panose="020F0502020204030204" pitchFamily="34" charset="0"/>
              <a:ea typeface="Times New Roman" panose="02020603050405020304" pitchFamily="18" charset="0"/>
              <a:cs typeface="Arial" panose="020B0604020202020204" pitchFamily="34" charset="0"/>
            </a:endParaRPr>
          </a:p>
          <a:p>
            <a:r>
              <a:rPr lang="en-IE" sz="1800" i="1" dirty="0">
                <a:effectLst/>
                <a:latin typeface="Calibri" panose="020F0502020204030204" pitchFamily="34" charset="0"/>
                <a:ea typeface="Times New Roman" panose="02020603050405020304" pitchFamily="18" charset="0"/>
                <a:cs typeface="Arial" panose="020B0604020202020204" pitchFamily="34" charset="0"/>
              </a:rPr>
              <a:t>	</a:t>
            </a:r>
            <a:r>
              <a:rPr lang="en-IE" sz="1100" b="1" u="none" strike="noStrike" dirty="0">
                <a:effectLst/>
                <a:latin typeface="Calibri" panose="020F0502020204030204" pitchFamily="34" charset="0"/>
                <a:ea typeface="Times New Roman" panose="02020603050405020304" pitchFamily="18" charset="0"/>
                <a:cs typeface="Arial" panose="020B0604020202020204" pitchFamily="34" charset="0"/>
              </a:rPr>
              <a:t> </a:t>
            </a:r>
            <a:endParaRPr lang="en-IE" sz="1100" dirty="0">
              <a:effectLst/>
              <a:latin typeface="Times New Roman" panose="02020603050405020304" pitchFamily="18" charset="0"/>
              <a:ea typeface="Times New Roman" panose="02020603050405020304" pitchFamily="18" charset="0"/>
            </a:endParaRPr>
          </a:p>
          <a:p>
            <a:pPr marL="0" indent="0">
              <a:lnSpc>
                <a:spcPct val="90000"/>
              </a:lnSpc>
              <a:spcAft>
                <a:spcPts val="0"/>
              </a:spcAft>
              <a:buNone/>
            </a:pPr>
            <a:r>
              <a:rPr lang="en-IE" sz="1100" dirty="0">
                <a:effectLst/>
                <a:latin typeface="Calibri" panose="020F0502020204030204" pitchFamily="34" charset="0"/>
                <a:ea typeface="Times New Roman" panose="02020603050405020304" pitchFamily="18" charset="0"/>
                <a:cs typeface="Arial" panose="020B0604020202020204" pitchFamily="34" charset="0"/>
              </a:rPr>
              <a:t> </a:t>
            </a:r>
          </a:p>
          <a:p>
            <a:pPr marL="0" indent="0">
              <a:lnSpc>
                <a:spcPct val="90000"/>
              </a:lnSpc>
              <a:spcAft>
                <a:spcPts val="0"/>
              </a:spcAft>
              <a:buNone/>
            </a:pPr>
            <a:endParaRPr lang="en-IE" sz="1100" dirty="0">
              <a:effectLst/>
              <a:latin typeface="Times New Roman" panose="02020603050405020304" pitchFamily="18" charset="0"/>
              <a:ea typeface="Times New Roman" panose="02020603050405020304" pitchFamily="18" charset="0"/>
            </a:endParaRPr>
          </a:p>
          <a:p>
            <a:pPr>
              <a:lnSpc>
                <a:spcPct val="90000"/>
              </a:lnSpc>
            </a:pPr>
            <a:endParaRPr lang="en-IE" sz="1100" dirty="0"/>
          </a:p>
        </p:txBody>
      </p:sp>
      <p:sp>
        <p:nvSpPr>
          <p:cNvPr id="5" name="Footer Placeholder 4">
            <a:extLst>
              <a:ext uri="{FF2B5EF4-FFF2-40B4-BE49-F238E27FC236}">
                <a16:creationId xmlns:a16="http://schemas.microsoft.com/office/drawing/2014/main" id="{EB9AEAED-68A4-4801-9734-9478E23D2934}"/>
              </a:ext>
            </a:extLst>
          </p:cNvPr>
          <p:cNvSpPr>
            <a:spLocks noGrp="1"/>
          </p:cNvSpPr>
          <p:nvPr>
            <p:ph type="ftr" sz="quarter" idx="11"/>
          </p:nvPr>
        </p:nvSpPr>
        <p:spPr/>
        <p:txBody>
          <a:bodyPr/>
          <a:lstStyle/>
          <a:p>
            <a:r>
              <a:rPr lang="en-GB" dirty="0"/>
              <a:t>Tolka Vale Management AGM 2025</a:t>
            </a:r>
            <a:endParaRPr lang="en-IE" dirty="0"/>
          </a:p>
        </p:txBody>
      </p:sp>
    </p:spTree>
    <p:extLst>
      <p:ext uri="{BB962C8B-B14F-4D97-AF65-F5344CB8AC3E}">
        <p14:creationId xmlns:p14="http://schemas.microsoft.com/office/powerpoint/2010/main" val="185009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3"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4"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5"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40576658-D2BA-49A1-9B47-E7A8F8B98019}"/>
              </a:ext>
            </a:extLst>
          </p:cNvPr>
          <p:cNvSpPr>
            <a:spLocks noGrp="1"/>
          </p:cNvSpPr>
          <p:nvPr>
            <p:ph type="title"/>
          </p:nvPr>
        </p:nvSpPr>
        <p:spPr>
          <a:xfrm>
            <a:off x="1028699" y="294538"/>
            <a:ext cx="7421963" cy="1033669"/>
          </a:xfrm>
        </p:spPr>
        <p:txBody>
          <a:bodyPr>
            <a:normAutofit/>
          </a:bodyPr>
          <a:lstStyle/>
          <a:p>
            <a:r>
              <a:rPr lang="en-GB" sz="3500" dirty="0">
                <a:solidFill>
                  <a:srgbClr val="FFFFFF"/>
                </a:solidFill>
              </a:rPr>
              <a:t>Annual Report </a:t>
            </a:r>
            <a:endParaRPr lang="en-IE" sz="3500" dirty="0">
              <a:solidFill>
                <a:srgbClr val="FFFFFF"/>
              </a:solidFill>
            </a:endParaRPr>
          </a:p>
        </p:txBody>
      </p:sp>
      <p:sp>
        <p:nvSpPr>
          <p:cNvPr id="27" name="Content Placeholder 2">
            <a:extLst>
              <a:ext uri="{FF2B5EF4-FFF2-40B4-BE49-F238E27FC236}">
                <a16:creationId xmlns:a16="http://schemas.microsoft.com/office/drawing/2014/main" id="{EF93E9CC-8C84-4132-A3F9-659133D24EEA}"/>
              </a:ext>
            </a:extLst>
          </p:cNvPr>
          <p:cNvSpPr>
            <a:spLocks noGrp="1"/>
          </p:cNvSpPr>
          <p:nvPr>
            <p:ph idx="1"/>
          </p:nvPr>
        </p:nvSpPr>
        <p:spPr>
          <a:xfrm>
            <a:off x="611561" y="1988840"/>
            <a:ext cx="7710162" cy="4012715"/>
          </a:xfrm>
        </p:spPr>
        <p:txBody>
          <a:bodyPr anchor="ctr">
            <a:normAutofit/>
          </a:bodyPr>
          <a:lstStyle/>
          <a:p>
            <a:endParaRPr lang="en-IE" sz="1800" i="1" dirty="0">
              <a:effectLst/>
              <a:latin typeface="Calibri" panose="020F0502020204030204" pitchFamily="34" charset="0"/>
              <a:ea typeface="Times New Roman" panose="02020603050405020304" pitchFamily="18" charset="0"/>
              <a:cs typeface="Arial" panose="020B0604020202020204" pitchFamily="34" charset="0"/>
            </a:endParaRPr>
          </a:p>
          <a:p>
            <a:r>
              <a:rPr lang="en-IE" sz="1800" i="1" dirty="0">
                <a:effectLst/>
                <a:latin typeface="Calibri" panose="020F0502020204030204" pitchFamily="34" charset="0"/>
                <a:ea typeface="Times New Roman" panose="02020603050405020304" pitchFamily="18" charset="0"/>
                <a:cs typeface="Arial" panose="020B0604020202020204" pitchFamily="34" charset="0"/>
              </a:rPr>
              <a:t>	</a:t>
            </a:r>
            <a:r>
              <a:rPr lang="en-IE" sz="1100" b="1" u="none" strike="noStrike" dirty="0">
                <a:effectLst/>
                <a:latin typeface="Calibri" panose="020F0502020204030204" pitchFamily="34" charset="0"/>
                <a:ea typeface="Times New Roman" panose="02020603050405020304" pitchFamily="18" charset="0"/>
                <a:cs typeface="Arial" panose="020B0604020202020204" pitchFamily="34" charset="0"/>
              </a:rPr>
              <a:t> </a:t>
            </a:r>
            <a:endParaRPr lang="en-IE" sz="1100" dirty="0">
              <a:effectLst/>
              <a:latin typeface="Times New Roman" panose="02020603050405020304" pitchFamily="18" charset="0"/>
              <a:ea typeface="Times New Roman" panose="02020603050405020304" pitchFamily="18" charset="0"/>
            </a:endParaRPr>
          </a:p>
          <a:p>
            <a:pPr marL="0" indent="0">
              <a:lnSpc>
                <a:spcPct val="90000"/>
              </a:lnSpc>
              <a:spcAft>
                <a:spcPts val="0"/>
              </a:spcAft>
              <a:buNone/>
            </a:pPr>
            <a:r>
              <a:rPr lang="en-IE" sz="1100" dirty="0">
                <a:effectLst/>
                <a:latin typeface="Calibri" panose="020F0502020204030204" pitchFamily="34" charset="0"/>
                <a:ea typeface="Times New Roman" panose="02020603050405020304" pitchFamily="18" charset="0"/>
                <a:cs typeface="Arial" panose="020B0604020202020204" pitchFamily="34" charset="0"/>
              </a:rPr>
              <a:t> </a:t>
            </a:r>
          </a:p>
          <a:p>
            <a:pPr marL="0" indent="0">
              <a:lnSpc>
                <a:spcPct val="90000"/>
              </a:lnSpc>
              <a:spcAft>
                <a:spcPts val="0"/>
              </a:spcAft>
              <a:buNone/>
            </a:pPr>
            <a:endParaRPr lang="en-IE" sz="1100" dirty="0">
              <a:effectLst/>
              <a:latin typeface="Times New Roman" panose="02020603050405020304" pitchFamily="18" charset="0"/>
              <a:ea typeface="Times New Roman" panose="02020603050405020304" pitchFamily="18" charset="0"/>
            </a:endParaRPr>
          </a:p>
          <a:p>
            <a:pPr>
              <a:lnSpc>
                <a:spcPct val="90000"/>
              </a:lnSpc>
            </a:pPr>
            <a:endParaRPr lang="en-IE" sz="1100" dirty="0"/>
          </a:p>
        </p:txBody>
      </p:sp>
      <p:sp>
        <p:nvSpPr>
          <p:cNvPr id="5" name="Footer Placeholder 4">
            <a:extLst>
              <a:ext uri="{FF2B5EF4-FFF2-40B4-BE49-F238E27FC236}">
                <a16:creationId xmlns:a16="http://schemas.microsoft.com/office/drawing/2014/main" id="{EB9AEAED-68A4-4801-9734-9478E23D2934}"/>
              </a:ext>
            </a:extLst>
          </p:cNvPr>
          <p:cNvSpPr>
            <a:spLocks noGrp="1"/>
          </p:cNvSpPr>
          <p:nvPr>
            <p:ph type="ftr" sz="quarter" idx="11"/>
          </p:nvPr>
        </p:nvSpPr>
        <p:spPr/>
        <p:txBody>
          <a:bodyPr/>
          <a:lstStyle/>
          <a:p>
            <a:r>
              <a:rPr lang="en-GB" dirty="0"/>
              <a:t>Tolka Vale Management AGM 2025</a:t>
            </a:r>
            <a:endParaRPr lang="en-IE" dirty="0"/>
          </a:p>
        </p:txBody>
      </p:sp>
      <p:sp>
        <p:nvSpPr>
          <p:cNvPr id="4" name="Rectangle 2">
            <a:extLst>
              <a:ext uri="{FF2B5EF4-FFF2-40B4-BE49-F238E27FC236}">
                <a16:creationId xmlns:a16="http://schemas.microsoft.com/office/drawing/2014/main" id="{8A796DC2-98D0-730A-1F33-4BF17A6FC284}"/>
              </a:ext>
            </a:extLst>
          </p:cNvPr>
          <p:cNvSpPr>
            <a:spLocks noChangeArrowheads="1"/>
          </p:cNvSpPr>
          <p:nvPr/>
        </p:nvSpPr>
        <p:spPr bwMode="auto">
          <a:xfrm>
            <a:off x="0" y="-3964835"/>
            <a:ext cx="8658139" cy="83869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endParaRPr kumimoji="0" lang="en-IE" altLang="en-US" sz="1100"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r>
              <a:rPr lang="en-IE" sz="1100" i="1" dirty="0">
                <a:effectLst/>
                <a:latin typeface="+mn-lt"/>
                <a:ea typeface="Times New Roman" panose="02020603050405020304" pitchFamily="18" charset="0"/>
                <a:cs typeface="Arial" panose="020B0604020202020204" pitchFamily="34" charset="0"/>
              </a:rPr>
              <a:t>Alternative Accommodation (36-month indemnity period)	20% of buildings sum insured</a:t>
            </a:r>
            <a:endParaRPr lang="en-IE" altLang="en-US" sz="1100" b="1" i="1" dirty="0">
              <a:latin typeface="+mn-lt"/>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IE" altLang="en-US" sz="1100" b="1"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D&amp;O Policy </a:t>
            </a:r>
            <a:endParaRPr kumimoji="0" lang="en-IE" altLang="en-US" sz="11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IE" altLang="en-US" sz="1100" b="0"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There is also a Directors and Officers policy in place to cover the Directors for any act or omissions in performing their duty as Company Directors of.</a:t>
            </a:r>
            <a:endParaRPr kumimoji="0" lang="en-IE" altLang="en-US" sz="11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IE" altLang="en-US" sz="1100" b="1"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Engineering Policy </a:t>
            </a:r>
            <a:endParaRPr kumimoji="0" lang="en-IE" altLang="en-US" sz="11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IE" altLang="en-US" sz="1100" b="0"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There is also an engineering policy in place to cover the passenger lifts at the development. </a:t>
            </a:r>
            <a:endParaRPr kumimoji="0" lang="en-IE" altLang="en-US" sz="11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IE" altLang="en-US" sz="1100" b="1" i="0" u="sng"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6. Fire Safety Statement</a:t>
            </a:r>
            <a:endParaRPr kumimoji="0" lang="en-IE" altLang="en-US" sz="11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IE" altLang="en-US" sz="1100" b="0"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The following are the fire safety systems in </a:t>
            </a:r>
            <a:r>
              <a:rPr kumimoji="0" lang="en-IE" altLang="en-US" sz="1100" b="0" i="0" u="none" strike="noStrike" cap="none" normalizeH="0" baseline="0" dirty="0" err="1">
                <a:ln>
                  <a:noFill/>
                </a:ln>
                <a:solidFill>
                  <a:schemeClr val="tx1"/>
                </a:solidFill>
                <a:effectLst/>
                <a:latin typeface="+mn-lt"/>
                <a:ea typeface="Times New Roman" panose="02020603050405020304" pitchFamily="18" charset="0"/>
                <a:cs typeface="Calibri" panose="020F0502020204030204" pitchFamily="34" charset="0"/>
              </a:rPr>
              <a:t>Tolka</a:t>
            </a:r>
            <a:r>
              <a:rPr kumimoji="0" lang="en-IE" altLang="en-US" sz="1100" b="0"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 Vale and are maintained in accordance with the required legislation:</a:t>
            </a:r>
            <a:endParaRPr kumimoji="0" lang="en-IE" altLang="en-US" sz="11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IE" altLang="en-US" sz="1100" b="1"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Fire Alarms				Tee Fire Safety Solutions</a:t>
            </a:r>
            <a:endParaRPr kumimoji="0" lang="en-IE" altLang="en-US" sz="11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IE" altLang="en-US" sz="1100" b="1"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Emergency Lighting			Tee Fire Safety Solutions</a:t>
            </a:r>
            <a:endParaRPr kumimoji="0" lang="en-IE" altLang="en-US" sz="11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IE" altLang="en-US" sz="1100" b="1"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Fire Extinguishers &amp; Extinguishers	Tee Fire Safety Solutions</a:t>
            </a:r>
            <a:endParaRPr kumimoji="0" lang="en-IE" altLang="en-US" sz="11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IE" altLang="en-US" sz="1100" b="0"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The fire extinguishers and dry risers are maintained and serviced by </a:t>
            </a:r>
            <a:r>
              <a:rPr kumimoji="0" lang="en-IE" altLang="en-US" sz="1100" b="1"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Tee Fire Safety Solutions</a:t>
            </a:r>
            <a:r>
              <a:rPr kumimoji="0" lang="en-IE" altLang="en-US" sz="1100" b="0"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a:t>
            </a:r>
            <a:endParaRPr kumimoji="0" lang="en-IE" altLang="en-US" sz="11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IE" altLang="en-US" sz="1100" b="1" i="0" u="sng"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7. Conflicts of Interests </a:t>
            </a:r>
            <a:endParaRPr kumimoji="0" lang="en-IE" altLang="en-US" sz="11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IE" altLang="en-US" sz="1100" b="0"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There are currently no contracts between the Owners Management Company &amp; Directors of the Owners Management Company.</a:t>
            </a:r>
            <a:endParaRPr kumimoji="0" lang="en-IE" altLang="en-US" sz="1100" b="0" i="0" u="none" strike="noStrike" cap="none" normalizeH="0" baseline="0" dirty="0">
              <a:ln>
                <a:noFill/>
              </a:ln>
              <a:solidFill>
                <a:schemeClr val="tx1"/>
              </a:solidFill>
              <a:effectLst/>
              <a:latin typeface="+mn-lt"/>
            </a:endParaRPr>
          </a:p>
        </p:txBody>
      </p:sp>
    </p:spTree>
    <p:extLst>
      <p:ext uri="{BB962C8B-B14F-4D97-AF65-F5344CB8AC3E}">
        <p14:creationId xmlns:p14="http://schemas.microsoft.com/office/powerpoint/2010/main" val="17325903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1E1F3ED-54A1-1976-FD82-809C233FFC0B}"/>
            </a:ext>
          </a:extLst>
        </p:cNvPr>
        <p:cNvGrpSpPr/>
        <p:nvPr/>
      </p:nvGrpSpPr>
      <p:grpSpPr>
        <a:xfrm>
          <a:off x="0" y="0"/>
          <a:ext cx="0" cy="0"/>
          <a:chOff x="0" y="0"/>
          <a:chExt cx="0" cy="0"/>
        </a:xfrm>
      </p:grpSpPr>
      <p:sp useBgFill="1">
        <p:nvSpPr>
          <p:cNvPr id="22" name="Rectangle 7">
            <a:extLst>
              <a:ext uri="{FF2B5EF4-FFF2-40B4-BE49-F238E27FC236}">
                <a16:creationId xmlns:a16="http://schemas.microsoft.com/office/drawing/2014/main" id="{321112EF-633F-698B-F6D9-373C35D397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3" name="Rectangle 9">
            <a:extLst>
              <a:ext uri="{FF2B5EF4-FFF2-40B4-BE49-F238E27FC236}">
                <a16:creationId xmlns:a16="http://schemas.microsoft.com/office/drawing/2014/main" id="{DC5182FE-E471-F1FE-D4F8-6DAAF46865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4" name="Rectangle 11">
            <a:extLst>
              <a:ext uri="{FF2B5EF4-FFF2-40B4-BE49-F238E27FC236}">
                <a16:creationId xmlns:a16="http://schemas.microsoft.com/office/drawing/2014/main" id="{90474371-DE0A-A79F-68B6-74E60EF31F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5" name="Rectangle 13">
            <a:extLst>
              <a:ext uri="{FF2B5EF4-FFF2-40B4-BE49-F238E27FC236}">
                <a16:creationId xmlns:a16="http://schemas.microsoft.com/office/drawing/2014/main" id="{C832C7CC-15C0-A278-EE38-090C00270D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6" name="Rectangle 15">
            <a:extLst>
              <a:ext uri="{FF2B5EF4-FFF2-40B4-BE49-F238E27FC236}">
                <a16:creationId xmlns:a16="http://schemas.microsoft.com/office/drawing/2014/main" id="{461A1312-00C5-06C7-1D63-26A14A79E4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A06652C1-26CD-BCAA-0244-03D4540AC332}"/>
              </a:ext>
            </a:extLst>
          </p:cNvPr>
          <p:cNvSpPr>
            <a:spLocks noGrp="1"/>
          </p:cNvSpPr>
          <p:nvPr>
            <p:ph type="title"/>
          </p:nvPr>
        </p:nvSpPr>
        <p:spPr>
          <a:xfrm>
            <a:off x="1028699" y="294538"/>
            <a:ext cx="7421963" cy="1033669"/>
          </a:xfrm>
        </p:spPr>
        <p:txBody>
          <a:bodyPr>
            <a:normAutofit/>
          </a:bodyPr>
          <a:lstStyle/>
          <a:p>
            <a:r>
              <a:rPr lang="en-GB" sz="3500" dirty="0">
                <a:solidFill>
                  <a:srgbClr val="FFFFFF"/>
                </a:solidFill>
              </a:rPr>
              <a:t>Annual Report </a:t>
            </a:r>
            <a:endParaRPr lang="en-IE" sz="3500" dirty="0">
              <a:solidFill>
                <a:srgbClr val="FFFFFF"/>
              </a:solidFill>
            </a:endParaRPr>
          </a:p>
        </p:txBody>
      </p:sp>
      <p:sp>
        <p:nvSpPr>
          <p:cNvPr id="27" name="Content Placeholder 2">
            <a:extLst>
              <a:ext uri="{FF2B5EF4-FFF2-40B4-BE49-F238E27FC236}">
                <a16:creationId xmlns:a16="http://schemas.microsoft.com/office/drawing/2014/main" id="{5ABAD665-6C85-9273-FCB7-33E7522BB60F}"/>
              </a:ext>
            </a:extLst>
          </p:cNvPr>
          <p:cNvSpPr>
            <a:spLocks noGrp="1"/>
          </p:cNvSpPr>
          <p:nvPr>
            <p:ph idx="1"/>
          </p:nvPr>
        </p:nvSpPr>
        <p:spPr>
          <a:xfrm>
            <a:off x="611561" y="1988840"/>
            <a:ext cx="7710162" cy="4012715"/>
          </a:xfrm>
        </p:spPr>
        <p:txBody>
          <a:bodyPr anchor="ctr">
            <a:normAutofit/>
          </a:bodyPr>
          <a:lstStyle/>
          <a:p>
            <a:endParaRPr lang="en-IE" sz="1800" i="1" dirty="0">
              <a:effectLst/>
              <a:latin typeface="Calibri" panose="020F0502020204030204" pitchFamily="34" charset="0"/>
              <a:ea typeface="Times New Roman" panose="02020603050405020304" pitchFamily="18" charset="0"/>
              <a:cs typeface="Arial" panose="020B0604020202020204" pitchFamily="34" charset="0"/>
            </a:endParaRPr>
          </a:p>
          <a:p>
            <a:r>
              <a:rPr lang="en-IE" sz="1800" i="1" dirty="0">
                <a:effectLst/>
                <a:latin typeface="Calibri" panose="020F0502020204030204" pitchFamily="34" charset="0"/>
                <a:ea typeface="Times New Roman" panose="02020603050405020304" pitchFamily="18" charset="0"/>
                <a:cs typeface="Arial" panose="020B0604020202020204" pitchFamily="34" charset="0"/>
              </a:rPr>
              <a:t>	</a:t>
            </a:r>
            <a:r>
              <a:rPr lang="en-IE" sz="1100" b="1" u="none" strike="noStrike" dirty="0">
                <a:effectLst/>
                <a:latin typeface="Calibri" panose="020F0502020204030204" pitchFamily="34" charset="0"/>
                <a:ea typeface="Times New Roman" panose="02020603050405020304" pitchFamily="18" charset="0"/>
                <a:cs typeface="Arial" panose="020B0604020202020204" pitchFamily="34" charset="0"/>
              </a:rPr>
              <a:t> </a:t>
            </a:r>
            <a:endParaRPr lang="en-IE" sz="1100" dirty="0">
              <a:effectLst/>
              <a:latin typeface="Times New Roman" panose="02020603050405020304" pitchFamily="18" charset="0"/>
              <a:ea typeface="Times New Roman" panose="02020603050405020304" pitchFamily="18" charset="0"/>
            </a:endParaRPr>
          </a:p>
          <a:p>
            <a:pPr marL="0" indent="0">
              <a:lnSpc>
                <a:spcPct val="90000"/>
              </a:lnSpc>
              <a:spcAft>
                <a:spcPts val="0"/>
              </a:spcAft>
              <a:buNone/>
            </a:pPr>
            <a:r>
              <a:rPr lang="en-IE" sz="1100" dirty="0">
                <a:effectLst/>
                <a:latin typeface="Calibri" panose="020F0502020204030204" pitchFamily="34" charset="0"/>
                <a:ea typeface="Times New Roman" panose="02020603050405020304" pitchFamily="18" charset="0"/>
                <a:cs typeface="Arial" panose="020B0604020202020204" pitchFamily="34" charset="0"/>
              </a:rPr>
              <a:t> </a:t>
            </a:r>
          </a:p>
          <a:p>
            <a:pPr marL="0" indent="0">
              <a:lnSpc>
                <a:spcPct val="90000"/>
              </a:lnSpc>
              <a:spcAft>
                <a:spcPts val="0"/>
              </a:spcAft>
              <a:buNone/>
            </a:pPr>
            <a:endParaRPr lang="en-IE" sz="1100" dirty="0">
              <a:effectLst/>
              <a:latin typeface="Times New Roman" panose="02020603050405020304" pitchFamily="18" charset="0"/>
              <a:ea typeface="Times New Roman" panose="02020603050405020304" pitchFamily="18" charset="0"/>
            </a:endParaRPr>
          </a:p>
          <a:p>
            <a:pPr>
              <a:lnSpc>
                <a:spcPct val="90000"/>
              </a:lnSpc>
            </a:pPr>
            <a:endParaRPr lang="en-IE" sz="1100" dirty="0"/>
          </a:p>
        </p:txBody>
      </p:sp>
      <p:sp>
        <p:nvSpPr>
          <p:cNvPr id="5" name="Footer Placeholder 4">
            <a:extLst>
              <a:ext uri="{FF2B5EF4-FFF2-40B4-BE49-F238E27FC236}">
                <a16:creationId xmlns:a16="http://schemas.microsoft.com/office/drawing/2014/main" id="{605A4CE5-7AB5-F9DC-0EF8-5EB9FF643CC8}"/>
              </a:ext>
            </a:extLst>
          </p:cNvPr>
          <p:cNvSpPr>
            <a:spLocks noGrp="1"/>
          </p:cNvSpPr>
          <p:nvPr>
            <p:ph type="ftr" sz="quarter" idx="11"/>
          </p:nvPr>
        </p:nvSpPr>
        <p:spPr/>
        <p:txBody>
          <a:bodyPr/>
          <a:lstStyle/>
          <a:p>
            <a:r>
              <a:rPr lang="en-GB" dirty="0"/>
              <a:t>Tolka Vale Management AGM 2025</a:t>
            </a:r>
            <a:endParaRPr lang="en-IE" dirty="0"/>
          </a:p>
        </p:txBody>
      </p:sp>
      <p:sp>
        <p:nvSpPr>
          <p:cNvPr id="4" name="Rectangle 2">
            <a:extLst>
              <a:ext uri="{FF2B5EF4-FFF2-40B4-BE49-F238E27FC236}">
                <a16:creationId xmlns:a16="http://schemas.microsoft.com/office/drawing/2014/main" id="{B7D26FF5-1E74-B8DF-BB88-EFE5BC60BD19}"/>
              </a:ext>
            </a:extLst>
          </p:cNvPr>
          <p:cNvSpPr>
            <a:spLocks noChangeArrowheads="1"/>
          </p:cNvSpPr>
          <p:nvPr/>
        </p:nvSpPr>
        <p:spPr bwMode="auto">
          <a:xfrm>
            <a:off x="0" y="-3964835"/>
            <a:ext cx="8658139" cy="83869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endParaRPr kumimoji="0" lang="en-IE" altLang="en-US" sz="1100"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lang="en-IE" altLang="en-US" sz="1100" b="1" i="1" dirty="0">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r>
              <a:rPr lang="en-IE" sz="1100" i="1" dirty="0">
                <a:effectLst/>
                <a:latin typeface="+mn-lt"/>
                <a:ea typeface="Times New Roman" panose="02020603050405020304" pitchFamily="18" charset="0"/>
                <a:cs typeface="Arial" panose="020B0604020202020204" pitchFamily="34" charset="0"/>
              </a:rPr>
              <a:t>Alternative Accommodation (36-month indemnity period)	20% of buildings sum insured</a:t>
            </a:r>
            <a:endParaRPr lang="en-IE" altLang="en-US" sz="1100" b="1" i="1" dirty="0">
              <a:latin typeface="+mn-lt"/>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IE" altLang="en-US" sz="1100" b="1" i="1"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IE" altLang="en-US" sz="1100" b="1"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D&amp;O Policy </a:t>
            </a:r>
            <a:endParaRPr kumimoji="0" lang="en-IE" altLang="en-US" sz="11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IE" altLang="en-US" sz="1100" b="0"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There is also a Directors and Officers policy in place to cover the Directors for any act or omissions in performing their duty as Company Directors of.</a:t>
            </a:r>
            <a:endParaRPr kumimoji="0" lang="en-IE" altLang="en-US" sz="11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IE" altLang="en-US" sz="1100" b="1"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Engineering Policy </a:t>
            </a:r>
            <a:endParaRPr kumimoji="0" lang="en-IE" altLang="en-US" sz="11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IE" altLang="en-US" sz="1100" b="0"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There is also an engineering policy in place to cover the passenger lifts at the development. </a:t>
            </a:r>
            <a:endParaRPr kumimoji="0" lang="en-IE" altLang="en-US" sz="11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IE" altLang="en-US" sz="1100" b="1" i="0" u="sng"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6. Fire Safety Statement</a:t>
            </a:r>
            <a:endParaRPr kumimoji="0" lang="en-IE" altLang="en-US" sz="11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IE" altLang="en-US" sz="1100" b="0"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The following are the fire safety systems in </a:t>
            </a:r>
            <a:r>
              <a:rPr kumimoji="0" lang="en-IE" altLang="en-US" sz="1100" b="0" i="0" u="none" strike="noStrike" cap="none" normalizeH="0" baseline="0" dirty="0" err="1">
                <a:ln>
                  <a:noFill/>
                </a:ln>
                <a:solidFill>
                  <a:schemeClr val="tx1"/>
                </a:solidFill>
                <a:effectLst/>
                <a:latin typeface="+mn-lt"/>
                <a:ea typeface="Times New Roman" panose="02020603050405020304" pitchFamily="18" charset="0"/>
                <a:cs typeface="Calibri" panose="020F0502020204030204" pitchFamily="34" charset="0"/>
              </a:rPr>
              <a:t>Tolka</a:t>
            </a:r>
            <a:r>
              <a:rPr kumimoji="0" lang="en-IE" altLang="en-US" sz="1100" b="0"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 Vale and are maintained in accordance with the required legislation:</a:t>
            </a:r>
            <a:endParaRPr kumimoji="0" lang="en-IE" altLang="en-US" sz="11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IE" altLang="en-US" sz="1100" b="1"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Fire Alarms				Tee Fire Safety Solutions</a:t>
            </a:r>
            <a:endParaRPr kumimoji="0" lang="en-IE" altLang="en-US" sz="11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IE" altLang="en-US" sz="1100" b="1"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Emergency Lighting			Tee Fire Safety Solutions</a:t>
            </a:r>
            <a:endParaRPr kumimoji="0" lang="en-IE" altLang="en-US" sz="11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IE" altLang="en-US" sz="1100" b="1"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Fire Extinguishers &amp; Extinguishers	Tee Fire Safety Solutions</a:t>
            </a:r>
            <a:endParaRPr kumimoji="0" lang="en-IE" altLang="en-US" sz="11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IE" altLang="en-US" sz="1100" b="0"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The fire extinguishers and dry risers are maintained and serviced by </a:t>
            </a:r>
            <a:r>
              <a:rPr kumimoji="0" lang="en-IE" altLang="en-US" sz="1100" b="1"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Tee Fire Safety Solutions</a:t>
            </a:r>
            <a:r>
              <a:rPr kumimoji="0" lang="en-IE" altLang="en-US" sz="1100" b="0"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a:t>
            </a:r>
            <a:endParaRPr kumimoji="0" lang="en-IE" altLang="en-US" sz="11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IE" altLang="en-US" sz="1100" b="1" i="0" u="sng"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7. Conflicts of Interests </a:t>
            </a:r>
            <a:endParaRPr kumimoji="0" lang="en-IE" altLang="en-US" sz="11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IE" altLang="en-US" sz="1100" b="0"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There are currently no contracts between the Owners Management Company &amp; Directors of the Owners Management Company.</a:t>
            </a:r>
            <a:endParaRPr kumimoji="0" lang="en-IE" altLang="en-US" sz="1100" b="0" i="0" u="none" strike="noStrike" cap="none" normalizeH="0" baseline="0" dirty="0">
              <a:ln>
                <a:noFill/>
              </a:ln>
              <a:solidFill>
                <a:schemeClr val="tx1"/>
              </a:solidFill>
              <a:effectLst/>
              <a:latin typeface="+mn-lt"/>
            </a:endParaRPr>
          </a:p>
        </p:txBody>
      </p:sp>
    </p:spTree>
    <p:extLst>
      <p:ext uri="{BB962C8B-B14F-4D97-AF65-F5344CB8AC3E}">
        <p14:creationId xmlns:p14="http://schemas.microsoft.com/office/powerpoint/2010/main" val="167388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82D235-93E9-4D68-B784-0CF553B91F3E}"/>
              </a:ext>
            </a:extLst>
          </p:cNvPr>
          <p:cNvSpPr>
            <a:spLocks noGrp="1"/>
          </p:cNvSpPr>
          <p:nvPr>
            <p:ph type="title"/>
          </p:nvPr>
        </p:nvSpPr>
        <p:spPr>
          <a:xfrm>
            <a:off x="1028699" y="294538"/>
            <a:ext cx="7421963" cy="1033669"/>
          </a:xfrm>
        </p:spPr>
        <p:txBody>
          <a:bodyPr>
            <a:normAutofit/>
          </a:bodyPr>
          <a:lstStyle/>
          <a:p>
            <a:r>
              <a:rPr lang="en-IE" sz="3500" b="1" dirty="0">
                <a:solidFill>
                  <a:srgbClr val="FFFFFF"/>
                </a:solidFill>
              </a:rPr>
              <a:t>Report from Directors</a:t>
            </a:r>
          </a:p>
        </p:txBody>
      </p:sp>
      <p:sp>
        <p:nvSpPr>
          <p:cNvPr id="5" name="Content Placeholder 4">
            <a:extLst>
              <a:ext uri="{FF2B5EF4-FFF2-40B4-BE49-F238E27FC236}">
                <a16:creationId xmlns:a16="http://schemas.microsoft.com/office/drawing/2014/main" id="{2165C3F9-A830-447F-A5DC-30E39C3C0800}"/>
              </a:ext>
            </a:extLst>
          </p:cNvPr>
          <p:cNvSpPr>
            <a:spLocks noGrp="1"/>
          </p:cNvSpPr>
          <p:nvPr>
            <p:ph idx="1"/>
          </p:nvPr>
        </p:nvSpPr>
        <p:spPr>
          <a:xfrm>
            <a:off x="1028699" y="2318197"/>
            <a:ext cx="7293023" cy="3683358"/>
          </a:xfrm>
        </p:spPr>
        <p:txBody>
          <a:bodyPr anchor="ctr">
            <a:normAutofit fontScale="92500" lnSpcReduction="20000"/>
          </a:bodyPr>
          <a:lstStyle/>
          <a:p>
            <a:pPr marL="0" indent="0">
              <a:buNone/>
            </a:pPr>
            <a:endParaRPr lang="en-GB" sz="1700" b="1" dirty="0"/>
          </a:p>
          <a:p>
            <a:pPr marL="0" indent="0">
              <a:buNone/>
            </a:pPr>
            <a:endParaRPr lang="en-GB" sz="1700" b="1" dirty="0"/>
          </a:p>
          <a:p>
            <a:pPr marL="0" indent="0">
              <a:buNone/>
            </a:pPr>
            <a:endParaRPr lang="en-GB" sz="1700" b="1" dirty="0"/>
          </a:p>
          <a:p>
            <a:pPr marL="0" indent="0">
              <a:buNone/>
            </a:pPr>
            <a:r>
              <a:rPr lang="en-GB" sz="1700" b="1" dirty="0"/>
              <a:t>Leaks:</a:t>
            </a:r>
          </a:p>
          <a:p>
            <a:pPr marL="0" indent="0">
              <a:buNone/>
            </a:pPr>
            <a:r>
              <a:rPr lang="en-GB" sz="1600" dirty="0"/>
              <a:t>Unfortunately a number of water system leaks occurred during the year. The main cause of these leaks have been plumbing failures. As the development ages the likelihood of similar leaks occurring will increase. AS such, it is imperative that all owners maintain their apartments and carry out upgrades and repairs on a routine basis.</a:t>
            </a:r>
          </a:p>
          <a:p>
            <a:pPr marL="0" indent="0">
              <a:buNone/>
            </a:pPr>
            <a:endParaRPr lang="en-GB" sz="1600" dirty="0">
              <a:solidFill>
                <a:srgbClr val="FF0000"/>
              </a:solidFill>
            </a:endParaRPr>
          </a:p>
          <a:p>
            <a:pPr marL="0" indent="0">
              <a:buNone/>
            </a:pPr>
            <a:r>
              <a:rPr lang="en-IE" sz="1600" dirty="0">
                <a:solidFill>
                  <a:srgbClr val="FF0000"/>
                </a:solidFill>
              </a:rPr>
              <a:t>Under the legal title, there is a responsibility on owners to ensure that their apartments are maintained in first class order and it is imperative that the enclosed checklist is completed.  Please note that any owner who does not facilitate the inspection may not be in a position to make an insurance claim should any damage arise and, importantly, could be joined to an ongoing legal action.  Please do also be conscious that any water leaks are likely to affect neighbouring and adjoining apartments and ass such it is in everyone’s interests that the checklist is completed</a:t>
            </a:r>
            <a:r>
              <a:rPr lang="en-IE" sz="1600" dirty="0"/>
              <a:t>.  </a:t>
            </a:r>
          </a:p>
          <a:p>
            <a:pPr marL="0" indent="0">
              <a:buNone/>
            </a:pPr>
            <a:endParaRPr lang="en-GB" sz="1900" dirty="0"/>
          </a:p>
          <a:p>
            <a:pPr marL="0" indent="0">
              <a:buNone/>
            </a:pPr>
            <a:endParaRPr lang="en-GB" sz="1900" dirty="0"/>
          </a:p>
          <a:p>
            <a:pPr marL="0" indent="0">
              <a:buNone/>
            </a:pPr>
            <a:endParaRPr lang="en-GB" sz="1900" b="1" dirty="0"/>
          </a:p>
          <a:p>
            <a:pPr marL="0" indent="0">
              <a:buNone/>
            </a:pPr>
            <a:endParaRPr lang="en-GB" sz="1700" b="1" dirty="0"/>
          </a:p>
          <a:p>
            <a:endParaRPr lang="en-GB" sz="1700" b="1" dirty="0"/>
          </a:p>
          <a:p>
            <a:endParaRPr lang="en-IE" sz="1700" b="1" dirty="0"/>
          </a:p>
        </p:txBody>
      </p:sp>
      <p:sp>
        <p:nvSpPr>
          <p:cNvPr id="3" name="Footer Placeholder 2">
            <a:extLst>
              <a:ext uri="{FF2B5EF4-FFF2-40B4-BE49-F238E27FC236}">
                <a16:creationId xmlns:a16="http://schemas.microsoft.com/office/drawing/2014/main" id="{863AEA71-F503-41A5-A086-424C04FC9B5E}"/>
              </a:ext>
            </a:extLst>
          </p:cNvPr>
          <p:cNvSpPr>
            <a:spLocks noGrp="1"/>
          </p:cNvSpPr>
          <p:nvPr>
            <p:ph type="ftr" sz="quarter" idx="11"/>
          </p:nvPr>
        </p:nvSpPr>
        <p:spPr/>
        <p:txBody>
          <a:bodyPr/>
          <a:lstStyle/>
          <a:p>
            <a:r>
              <a:rPr lang="en-GB" dirty="0"/>
              <a:t>Tolka Vale Management - AGM 2025</a:t>
            </a:r>
            <a:endParaRPr lang="en-IE" dirty="0"/>
          </a:p>
        </p:txBody>
      </p:sp>
    </p:spTree>
    <p:extLst>
      <p:ext uri="{BB962C8B-B14F-4D97-AF65-F5344CB8AC3E}">
        <p14:creationId xmlns:p14="http://schemas.microsoft.com/office/powerpoint/2010/main" val="26963204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9EC27AB-AA25-B081-FC91-8EA954EDD7FA}"/>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9F2A69F-50D3-3F66-A5A9-20D8589BF0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8B29C8D-C96D-106B-35E1-819F930EC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5D30BF23-8E59-5CB9-A7D9-54ED5F5A3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D2FEA3E-085C-6B69-E821-75F2A6A0EE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068B01E2-8DD3-FB51-6294-0882C2A0D6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E7CD3B0-B5FB-06F8-6CB9-599E7DDF5817}"/>
              </a:ext>
            </a:extLst>
          </p:cNvPr>
          <p:cNvSpPr>
            <a:spLocks noGrp="1"/>
          </p:cNvSpPr>
          <p:nvPr>
            <p:ph type="title"/>
          </p:nvPr>
        </p:nvSpPr>
        <p:spPr>
          <a:xfrm>
            <a:off x="1028699" y="294538"/>
            <a:ext cx="7421963" cy="1033669"/>
          </a:xfrm>
        </p:spPr>
        <p:txBody>
          <a:bodyPr>
            <a:normAutofit/>
          </a:bodyPr>
          <a:lstStyle/>
          <a:p>
            <a:r>
              <a:rPr lang="en-IE" sz="3500" b="1" dirty="0">
                <a:solidFill>
                  <a:srgbClr val="FFFFFF"/>
                </a:solidFill>
              </a:rPr>
              <a:t>Report from Directors</a:t>
            </a:r>
          </a:p>
        </p:txBody>
      </p:sp>
      <p:sp>
        <p:nvSpPr>
          <p:cNvPr id="3" name="Footer Placeholder 2">
            <a:extLst>
              <a:ext uri="{FF2B5EF4-FFF2-40B4-BE49-F238E27FC236}">
                <a16:creationId xmlns:a16="http://schemas.microsoft.com/office/drawing/2014/main" id="{D329AAE2-CC91-DF50-4D99-211B42E48B24}"/>
              </a:ext>
            </a:extLst>
          </p:cNvPr>
          <p:cNvSpPr>
            <a:spLocks noGrp="1"/>
          </p:cNvSpPr>
          <p:nvPr>
            <p:ph type="ftr" sz="quarter" idx="11"/>
          </p:nvPr>
        </p:nvSpPr>
        <p:spPr/>
        <p:txBody>
          <a:bodyPr/>
          <a:lstStyle/>
          <a:p>
            <a:r>
              <a:rPr lang="en-GB" dirty="0"/>
              <a:t>Tolka Vale Management - AGM 2025</a:t>
            </a:r>
            <a:endParaRPr lang="en-IE" dirty="0"/>
          </a:p>
        </p:txBody>
      </p:sp>
      <p:pic>
        <p:nvPicPr>
          <p:cNvPr id="20" name="Content Placeholder 19">
            <a:extLst>
              <a:ext uri="{FF2B5EF4-FFF2-40B4-BE49-F238E27FC236}">
                <a16:creationId xmlns:a16="http://schemas.microsoft.com/office/drawing/2014/main" id="{69DAD394-EB17-0C61-B2E4-1009EA02654F}"/>
              </a:ext>
            </a:extLst>
          </p:cNvPr>
          <p:cNvPicPr>
            <a:picLocks noGrp="1" noChangeAspect="1"/>
          </p:cNvPicPr>
          <p:nvPr>
            <p:ph idx="1"/>
          </p:nvPr>
        </p:nvPicPr>
        <p:blipFill>
          <a:blip r:embed="rId3"/>
          <a:stretch>
            <a:fillRect/>
          </a:stretch>
        </p:blipFill>
        <p:spPr>
          <a:xfrm>
            <a:off x="1187624" y="1891970"/>
            <a:ext cx="6362610" cy="4829505"/>
          </a:xfrm>
          <a:prstGeom prst="rect">
            <a:avLst/>
          </a:prstGeom>
        </p:spPr>
      </p:pic>
    </p:spTree>
    <p:extLst>
      <p:ext uri="{BB962C8B-B14F-4D97-AF65-F5344CB8AC3E}">
        <p14:creationId xmlns:p14="http://schemas.microsoft.com/office/powerpoint/2010/main" val="39499172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EE45FA2-0091-418B-B076-3747C005FD13}"/>
              </a:ext>
            </a:extLst>
          </p:cNvPr>
          <p:cNvSpPr>
            <a:spLocks noGrp="1"/>
          </p:cNvSpPr>
          <p:nvPr>
            <p:ph type="title"/>
          </p:nvPr>
        </p:nvSpPr>
        <p:spPr>
          <a:xfrm>
            <a:off x="1028699" y="294538"/>
            <a:ext cx="7421963" cy="1033669"/>
          </a:xfrm>
        </p:spPr>
        <p:txBody>
          <a:bodyPr>
            <a:normAutofit/>
          </a:bodyPr>
          <a:lstStyle/>
          <a:p>
            <a:r>
              <a:rPr lang="en-GB" sz="3500" dirty="0">
                <a:solidFill>
                  <a:srgbClr val="FFFFFF"/>
                </a:solidFill>
              </a:rPr>
              <a:t>Voting</a:t>
            </a:r>
            <a:endParaRPr lang="en-IE" sz="3500" dirty="0">
              <a:solidFill>
                <a:srgbClr val="FFFFFF"/>
              </a:solidFill>
            </a:endParaRPr>
          </a:p>
        </p:txBody>
      </p:sp>
      <p:sp>
        <p:nvSpPr>
          <p:cNvPr id="3" name="Content Placeholder 2">
            <a:extLst>
              <a:ext uri="{FF2B5EF4-FFF2-40B4-BE49-F238E27FC236}">
                <a16:creationId xmlns:a16="http://schemas.microsoft.com/office/drawing/2014/main" id="{9C3C9100-381B-4F80-BA50-B501BEDBB0CA}"/>
              </a:ext>
            </a:extLst>
          </p:cNvPr>
          <p:cNvSpPr>
            <a:spLocks noGrp="1"/>
          </p:cNvSpPr>
          <p:nvPr>
            <p:ph idx="1"/>
          </p:nvPr>
        </p:nvSpPr>
        <p:spPr>
          <a:xfrm>
            <a:off x="1028699" y="2318197"/>
            <a:ext cx="7293023" cy="3683358"/>
          </a:xfrm>
        </p:spPr>
        <p:txBody>
          <a:bodyPr anchor="ctr">
            <a:normAutofit/>
          </a:bodyPr>
          <a:lstStyle/>
          <a:p>
            <a:pPr marL="0" indent="0">
              <a:buNone/>
            </a:pPr>
            <a:r>
              <a:rPr lang="en-GB" dirty="0"/>
              <a:t>Please vote Yes or No on each of the polling items.</a:t>
            </a:r>
          </a:p>
          <a:p>
            <a:endParaRPr lang="en-GB" dirty="0"/>
          </a:p>
          <a:p>
            <a:endParaRPr lang="en-IE" sz="1700" dirty="0"/>
          </a:p>
        </p:txBody>
      </p:sp>
      <p:sp>
        <p:nvSpPr>
          <p:cNvPr id="4" name="Footer Placeholder 3">
            <a:extLst>
              <a:ext uri="{FF2B5EF4-FFF2-40B4-BE49-F238E27FC236}">
                <a16:creationId xmlns:a16="http://schemas.microsoft.com/office/drawing/2014/main" id="{28161451-A39F-491B-B0EC-4165466E9F6E}"/>
              </a:ext>
            </a:extLst>
          </p:cNvPr>
          <p:cNvSpPr>
            <a:spLocks noGrp="1"/>
          </p:cNvSpPr>
          <p:nvPr>
            <p:ph type="ftr" sz="quarter" idx="11"/>
          </p:nvPr>
        </p:nvSpPr>
        <p:spPr/>
        <p:txBody>
          <a:bodyPr/>
          <a:lstStyle/>
          <a:p>
            <a:r>
              <a:rPr lang="en-GB" dirty="0"/>
              <a:t>Tolka Vale Management - AGM 2025</a:t>
            </a:r>
            <a:endParaRPr lang="en-IE" dirty="0"/>
          </a:p>
        </p:txBody>
      </p:sp>
    </p:spTree>
    <p:extLst>
      <p:ext uri="{BB962C8B-B14F-4D97-AF65-F5344CB8AC3E}">
        <p14:creationId xmlns:p14="http://schemas.microsoft.com/office/powerpoint/2010/main" val="38700219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2940FD8D-0CC7-40CD-A293-0AC02E7E0256}"/>
              </a:ext>
            </a:extLst>
          </p:cNvPr>
          <p:cNvSpPr>
            <a:spLocks noGrp="1"/>
          </p:cNvSpPr>
          <p:nvPr>
            <p:ph type="title"/>
          </p:nvPr>
        </p:nvSpPr>
        <p:spPr>
          <a:xfrm>
            <a:off x="1028699" y="294538"/>
            <a:ext cx="7421963" cy="1033669"/>
          </a:xfrm>
        </p:spPr>
        <p:txBody>
          <a:bodyPr>
            <a:normAutofit/>
          </a:bodyPr>
          <a:lstStyle/>
          <a:p>
            <a:r>
              <a:rPr lang="en-GB" sz="3500" dirty="0" err="1">
                <a:solidFill>
                  <a:srgbClr val="FFFFFF"/>
                </a:solidFill>
              </a:rPr>
              <a:t>Tolka</a:t>
            </a:r>
            <a:r>
              <a:rPr lang="en-GB" sz="3500" dirty="0">
                <a:solidFill>
                  <a:srgbClr val="FFFFFF"/>
                </a:solidFill>
              </a:rPr>
              <a:t> Vale Management CLG</a:t>
            </a:r>
            <a:endParaRPr lang="en-IE" sz="3500" dirty="0">
              <a:solidFill>
                <a:srgbClr val="FFFFFF"/>
              </a:solidFill>
            </a:endParaRPr>
          </a:p>
        </p:txBody>
      </p:sp>
      <p:sp>
        <p:nvSpPr>
          <p:cNvPr id="3" name="Content Placeholder 2">
            <a:extLst>
              <a:ext uri="{FF2B5EF4-FFF2-40B4-BE49-F238E27FC236}">
                <a16:creationId xmlns:a16="http://schemas.microsoft.com/office/drawing/2014/main" id="{22267F27-CAEC-4BEB-A044-7EA86CEBB13C}"/>
              </a:ext>
            </a:extLst>
          </p:cNvPr>
          <p:cNvSpPr>
            <a:spLocks noGrp="1"/>
          </p:cNvSpPr>
          <p:nvPr>
            <p:ph idx="1"/>
          </p:nvPr>
        </p:nvSpPr>
        <p:spPr>
          <a:xfrm>
            <a:off x="1028699" y="2318197"/>
            <a:ext cx="7293023" cy="3683358"/>
          </a:xfrm>
        </p:spPr>
        <p:txBody>
          <a:bodyPr anchor="ctr">
            <a:normAutofit/>
          </a:bodyPr>
          <a:lstStyle/>
          <a:p>
            <a:pPr marL="0" indent="0">
              <a:buNone/>
            </a:pPr>
            <a:endParaRPr lang="en-GB" sz="2800" b="1" dirty="0"/>
          </a:p>
          <a:p>
            <a:r>
              <a:rPr lang="en-US" sz="3600" dirty="0"/>
              <a:t>Any Other Business?</a:t>
            </a:r>
          </a:p>
          <a:p>
            <a:endParaRPr lang="en-GB" sz="2800" dirty="0"/>
          </a:p>
          <a:p>
            <a:endParaRPr lang="en-GB" sz="2800" b="1" dirty="0"/>
          </a:p>
          <a:p>
            <a:endParaRPr lang="en-GB" sz="1700" dirty="0"/>
          </a:p>
          <a:p>
            <a:endParaRPr lang="en-GB" sz="1700" dirty="0"/>
          </a:p>
          <a:p>
            <a:endParaRPr lang="en-IE" sz="1700" dirty="0"/>
          </a:p>
        </p:txBody>
      </p:sp>
      <p:sp>
        <p:nvSpPr>
          <p:cNvPr id="4" name="Footer Placeholder 3">
            <a:extLst>
              <a:ext uri="{FF2B5EF4-FFF2-40B4-BE49-F238E27FC236}">
                <a16:creationId xmlns:a16="http://schemas.microsoft.com/office/drawing/2014/main" id="{2E3FE6EF-ABF0-47AD-BE05-EDB23473209D}"/>
              </a:ext>
            </a:extLst>
          </p:cNvPr>
          <p:cNvSpPr>
            <a:spLocks noGrp="1"/>
          </p:cNvSpPr>
          <p:nvPr>
            <p:ph type="ftr" sz="quarter" idx="11"/>
          </p:nvPr>
        </p:nvSpPr>
        <p:spPr/>
        <p:txBody>
          <a:bodyPr/>
          <a:lstStyle/>
          <a:p>
            <a:r>
              <a:rPr lang="en-GB" dirty="0"/>
              <a:t>Tolka Vale- AGM 2025</a:t>
            </a:r>
            <a:endParaRPr lang="en-IE" dirty="0"/>
          </a:p>
        </p:txBody>
      </p:sp>
    </p:spTree>
    <p:extLst>
      <p:ext uri="{BB962C8B-B14F-4D97-AF65-F5344CB8AC3E}">
        <p14:creationId xmlns:p14="http://schemas.microsoft.com/office/powerpoint/2010/main" val="15335545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2" name="Rectangle 191">
            <a:extLst>
              <a:ext uri="{FF2B5EF4-FFF2-40B4-BE49-F238E27FC236}">
                <a16:creationId xmlns:a16="http://schemas.microsoft.com/office/drawing/2014/main" id="{8C790BE2-4E4F-4AAF-81A2-4A6F4885E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Rectangle 192">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0"/>
            <a:ext cx="9143998" cy="6858000"/>
          </a:xfrm>
          <a:prstGeom prst="rect">
            <a:avLst/>
          </a:prstGeom>
          <a:gradFill>
            <a:gsLst>
              <a:gs pos="0">
                <a:schemeClr val="accent1">
                  <a:lumMod val="50000"/>
                </a:schemeClr>
              </a:gs>
              <a:gs pos="100000">
                <a:srgbClr val="00000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Rectangle 193">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559294"/>
            <a:ext cx="9143998" cy="6298279"/>
          </a:xfrm>
          <a:prstGeom prst="rect">
            <a:avLst/>
          </a:prstGeom>
          <a:gradFill>
            <a:gsLst>
              <a:gs pos="1000">
                <a:schemeClr val="accent1">
                  <a:lumMod val="75000"/>
                  <a:alpha val="59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Rectangle 194">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428"/>
            <a:ext cx="4572000" cy="6858000"/>
          </a:xfrm>
          <a:prstGeom prst="rect">
            <a:avLst/>
          </a:prstGeom>
          <a:gradFill>
            <a:gsLst>
              <a:gs pos="13000">
                <a:srgbClr val="000000">
                  <a:alpha val="72000"/>
                </a:srgbClr>
              </a:gs>
              <a:gs pos="99000">
                <a:schemeClr val="accent1">
                  <a:lumMod val="50000"/>
                  <a:alpha val="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B6EA341B-A3E9-47FC-A597-757DCD9CADA7}"/>
              </a:ext>
            </a:extLst>
          </p:cNvPr>
          <p:cNvSpPr txBox="1"/>
          <p:nvPr/>
        </p:nvSpPr>
        <p:spPr>
          <a:xfrm>
            <a:off x="858852" y="1028700"/>
            <a:ext cx="7460478" cy="1090657"/>
          </a:xfrm>
          <a:prstGeom prst="rect">
            <a:avLst/>
          </a:prstGeom>
        </p:spPr>
        <p:txBody>
          <a:bodyPr vert="horz" lIns="91440" tIns="45720" rIns="91440" bIns="45720" rtlCol="0" anchor="b">
            <a:normAutofit/>
          </a:bodyPr>
          <a:lstStyle/>
          <a:p>
            <a:pPr algn="ctr">
              <a:lnSpc>
                <a:spcPct val="90000"/>
              </a:lnSpc>
              <a:spcBef>
                <a:spcPct val="0"/>
              </a:spcBef>
              <a:spcAft>
                <a:spcPts val="600"/>
              </a:spcAft>
            </a:pPr>
            <a:r>
              <a:rPr lang="en-US" sz="4200" b="1" dirty="0">
                <a:solidFill>
                  <a:srgbClr val="FFFFFF"/>
                </a:solidFill>
                <a:latin typeface="+mj-lt"/>
                <a:ea typeface="+mj-ea"/>
                <a:cs typeface="+mj-cs"/>
              </a:rPr>
              <a:t>Thank you</a:t>
            </a:r>
          </a:p>
        </p:txBody>
      </p:sp>
      <p:sp>
        <p:nvSpPr>
          <p:cNvPr id="196" name="Freeform: Shape 195">
            <a:extLst>
              <a:ext uri="{FF2B5EF4-FFF2-40B4-BE49-F238E27FC236}">
                <a16:creationId xmlns:a16="http://schemas.microsoft.com/office/drawing/2014/main" id="{32B3ACB3-D689-442E-8A40-8680B0FEB8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539257" y="1506860"/>
            <a:ext cx="4065484" cy="6636797"/>
          </a:xfrm>
          <a:custGeom>
            <a:avLst/>
            <a:gdLst>
              <a:gd name="connsiteX0" fmla="*/ 0 w 4065484"/>
              <a:gd name="connsiteY0" fmla="*/ 4424531 h 8849062"/>
              <a:gd name="connsiteX1" fmla="*/ 3899197 w 4065484"/>
              <a:gd name="connsiteY1" fmla="*/ 8840480 h 8849062"/>
              <a:gd name="connsiteX2" fmla="*/ 4065484 w 4065484"/>
              <a:gd name="connsiteY2" fmla="*/ 8849062 h 8849062"/>
              <a:gd name="connsiteX3" fmla="*/ 4065483 w 4065484"/>
              <a:gd name="connsiteY3" fmla="*/ 0 h 8849062"/>
              <a:gd name="connsiteX4" fmla="*/ 3899197 w 4065484"/>
              <a:gd name="connsiteY4" fmla="*/ 8581 h 8849062"/>
              <a:gd name="connsiteX5" fmla="*/ 0 w 4065484"/>
              <a:gd name="connsiteY5" fmla="*/ 4424531 h 8849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5484" h="8849062">
                <a:moveTo>
                  <a:pt x="0" y="4424531"/>
                </a:moveTo>
                <a:cubicBezTo>
                  <a:pt x="0" y="6722831"/>
                  <a:pt x="1709076" y="8613167"/>
                  <a:pt x="3899197" y="8840480"/>
                </a:cubicBezTo>
                <a:lnTo>
                  <a:pt x="4065484" y="8849062"/>
                </a:lnTo>
                <a:lnTo>
                  <a:pt x="4065483" y="0"/>
                </a:lnTo>
                <a:lnTo>
                  <a:pt x="3899197" y="8581"/>
                </a:lnTo>
                <a:cubicBezTo>
                  <a:pt x="1709075" y="235897"/>
                  <a:pt x="0" y="2126232"/>
                  <a:pt x="0" y="4424531"/>
                </a:cubicBezTo>
                <a:close/>
              </a:path>
            </a:pathLst>
          </a:custGeom>
          <a:gradFill flip="none" rotWithShape="1">
            <a:gsLst>
              <a:gs pos="0">
                <a:schemeClr val="accent1">
                  <a:alpha val="5000"/>
                </a:schemeClr>
              </a:gs>
              <a:gs pos="68000">
                <a:schemeClr val="accent1">
                  <a:alpha val="15000"/>
                </a:schemeClr>
              </a:gs>
            </a:gsLst>
            <a:lin ang="21594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Footer Placeholder 2">
            <a:extLst>
              <a:ext uri="{FF2B5EF4-FFF2-40B4-BE49-F238E27FC236}">
                <a16:creationId xmlns:a16="http://schemas.microsoft.com/office/drawing/2014/main" id="{456EE3E4-E361-4176-9BE1-EA0551D8D148}"/>
              </a:ext>
            </a:extLst>
          </p:cNvPr>
          <p:cNvSpPr>
            <a:spLocks noGrp="1"/>
          </p:cNvSpPr>
          <p:nvPr>
            <p:ph type="ftr" sz="quarter" idx="11"/>
          </p:nvPr>
        </p:nvSpPr>
        <p:spPr/>
        <p:txBody>
          <a:bodyPr/>
          <a:lstStyle/>
          <a:p>
            <a:r>
              <a:rPr lang="en-GB" dirty="0"/>
              <a:t>Tolka Vale Management - AGM 2025</a:t>
            </a:r>
            <a:endParaRPr lang="en-IE" dirty="0"/>
          </a:p>
        </p:txBody>
      </p:sp>
      <p:pic>
        <p:nvPicPr>
          <p:cNvPr id="2056" name="Picture 8" descr="Apartment 99, Tolka Vale, Glasnevin, Dublin 11, Glasnevin, Dublin 11 -  Artis - 4536742 - MyHome.ie Residential">
            <a:extLst>
              <a:ext uri="{FF2B5EF4-FFF2-40B4-BE49-F238E27FC236}">
                <a16:creationId xmlns:a16="http://schemas.microsoft.com/office/drawing/2014/main" id="{E5AD6069-7FB4-3360-A01B-7CB2258336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0650" y="2027810"/>
            <a:ext cx="6565726" cy="40654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5627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7" name="Rectangle 76">
            <a:extLst>
              <a:ext uri="{FF2B5EF4-FFF2-40B4-BE49-F238E27FC236}">
                <a16:creationId xmlns:a16="http://schemas.microsoft.com/office/drawing/2014/main" id="{46708FAB-3898-47A9-B05A-AB9ECBD9E7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9144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A98963-9680-4FA4-8C60-72190EDE1542}"/>
              </a:ext>
            </a:extLst>
          </p:cNvPr>
          <p:cNvSpPr>
            <a:spLocks noGrp="1"/>
          </p:cNvSpPr>
          <p:nvPr>
            <p:ph type="title"/>
          </p:nvPr>
        </p:nvSpPr>
        <p:spPr>
          <a:xfrm>
            <a:off x="862714" y="457201"/>
            <a:ext cx="7577942" cy="735211"/>
          </a:xfrm>
        </p:spPr>
        <p:txBody>
          <a:bodyPr anchor="b">
            <a:normAutofit/>
          </a:bodyPr>
          <a:lstStyle/>
          <a:p>
            <a:r>
              <a:rPr lang="en-IE" sz="3500" dirty="0"/>
              <a:t>Agenda</a:t>
            </a:r>
          </a:p>
        </p:txBody>
      </p:sp>
      <p:sp>
        <p:nvSpPr>
          <p:cNvPr id="3" name="Content Placeholder 2">
            <a:extLst>
              <a:ext uri="{FF2B5EF4-FFF2-40B4-BE49-F238E27FC236}">
                <a16:creationId xmlns:a16="http://schemas.microsoft.com/office/drawing/2014/main" id="{51500999-6416-4B39-A9CB-59A89D18BE27}"/>
              </a:ext>
            </a:extLst>
          </p:cNvPr>
          <p:cNvSpPr>
            <a:spLocks noGrp="1"/>
          </p:cNvSpPr>
          <p:nvPr>
            <p:ph idx="1"/>
          </p:nvPr>
        </p:nvSpPr>
        <p:spPr>
          <a:xfrm>
            <a:off x="755576" y="1192412"/>
            <a:ext cx="8136904" cy="4900884"/>
          </a:xfrm>
        </p:spPr>
        <p:txBody>
          <a:bodyPr anchor="t">
            <a:normAutofit/>
          </a:bodyPr>
          <a:lstStyle/>
          <a:p>
            <a:pPr marL="0" indent="0">
              <a:lnSpc>
                <a:spcPct val="90000"/>
              </a:lnSpc>
              <a:buNone/>
            </a:pPr>
            <a:endParaRPr lang="en-IE" sz="1000" dirty="0"/>
          </a:p>
          <a:p>
            <a:pPr marL="342900" marR="345440" lvl="0" indent="-342900">
              <a:spcAft>
                <a:spcPts val="0"/>
              </a:spcAft>
              <a:buFont typeface="+mj-lt"/>
              <a:buAutoNum type="arabicPeriod"/>
            </a:pPr>
            <a:r>
              <a:rPr lang="en-IE" sz="1800" kern="50" dirty="0">
                <a:effectLst/>
                <a:latin typeface="Calibri" panose="020F0502020204030204" pitchFamily="34" charset="0"/>
                <a:ea typeface="Arial Unicode MS"/>
              </a:rPr>
              <a:t>Minutes of Previous Annual General Meeting *</a:t>
            </a:r>
            <a:endParaRPr lang="en-IE" sz="1800" kern="50" dirty="0">
              <a:effectLst/>
              <a:latin typeface="Times New Roman" panose="02020603050405020304" pitchFamily="18" charset="0"/>
              <a:ea typeface="Arial Unicode MS"/>
            </a:endParaRPr>
          </a:p>
          <a:p>
            <a:pPr marL="342900" marR="345440" lvl="0" indent="-342900">
              <a:spcAft>
                <a:spcPts val="0"/>
              </a:spcAft>
              <a:buFont typeface="+mj-lt"/>
              <a:buAutoNum type="arabicPeriod"/>
            </a:pPr>
            <a:r>
              <a:rPr lang="en-IE" sz="1800" kern="50" dirty="0">
                <a:effectLst/>
                <a:latin typeface="Calibri" panose="020F0502020204030204" pitchFamily="34" charset="0"/>
                <a:ea typeface="Arial Unicode MS"/>
              </a:rPr>
              <a:t>Matters Arising</a:t>
            </a:r>
            <a:endParaRPr lang="en-IE" sz="1800" kern="50" dirty="0">
              <a:effectLst/>
              <a:latin typeface="Times New Roman" panose="02020603050405020304" pitchFamily="18" charset="0"/>
              <a:ea typeface="Arial Unicode MS"/>
            </a:endParaRPr>
          </a:p>
          <a:p>
            <a:pPr marL="342900" marR="345440" lvl="0" indent="-342900">
              <a:spcAft>
                <a:spcPts val="0"/>
              </a:spcAft>
              <a:buFont typeface="+mj-lt"/>
              <a:buAutoNum type="arabicPeriod"/>
            </a:pPr>
            <a:r>
              <a:rPr lang="en-IE" sz="1800" kern="50" dirty="0">
                <a:effectLst/>
                <a:latin typeface="Calibri" panose="020F0502020204030204" pitchFamily="34" charset="0"/>
                <a:ea typeface="Arial Unicode MS"/>
              </a:rPr>
              <a:t>Annual Report *</a:t>
            </a:r>
            <a:endParaRPr lang="en-IE" sz="1800" kern="50" dirty="0">
              <a:effectLst/>
              <a:latin typeface="Times New Roman" panose="02020603050405020304" pitchFamily="18" charset="0"/>
              <a:ea typeface="Arial Unicode MS"/>
            </a:endParaRPr>
          </a:p>
          <a:p>
            <a:pPr marL="342900" marR="345440" lvl="0" indent="-342900">
              <a:spcAft>
                <a:spcPts val="0"/>
              </a:spcAft>
              <a:buFont typeface="+mj-lt"/>
              <a:buAutoNum type="arabicPeriod"/>
            </a:pPr>
            <a:r>
              <a:rPr lang="en-IE" sz="1800" kern="50" dirty="0">
                <a:effectLst/>
                <a:latin typeface="Calibri" panose="020F0502020204030204" pitchFamily="34" charset="0"/>
                <a:ea typeface="Arial Unicode MS"/>
              </a:rPr>
              <a:t>Adoption of Auditors Report &amp; Financial Statements for year ended 31/12/24. *</a:t>
            </a:r>
            <a:endParaRPr lang="en-IE" sz="1800" kern="50" dirty="0">
              <a:effectLst/>
              <a:latin typeface="Times New Roman" panose="02020603050405020304" pitchFamily="18" charset="0"/>
              <a:ea typeface="Arial Unicode MS"/>
            </a:endParaRPr>
          </a:p>
          <a:p>
            <a:pPr marL="342900" marR="345440" lvl="0" indent="-342900">
              <a:spcAft>
                <a:spcPts val="0"/>
              </a:spcAft>
              <a:buFont typeface="+mj-lt"/>
              <a:buAutoNum type="arabicPeriod"/>
            </a:pPr>
            <a:r>
              <a:rPr lang="en-IE" sz="1800" kern="50" dirty="0">
                <a:effectLst/>
                <a:latin typeface="Calibri" panose="020F0502020204030204" pitchFamily="34" charset="0"/>
                <a:ea typeface="Arial Unicode MS"/>
              </a:rPr>
              <a:t>Resolution authorising the Directors to fix the remuneration of the Auditors. *</a:t>
            </a:r>
            <a:endParaRPr lang="en-IE" sz="1800" kern="50" dirty="0">
              <a:effectLst/>
              <a:latin typeface="Times New Roman" panose="02020603050405020304" pitchFamily="18" charset="0"/>
              <a:ea typeface="Arial Unicode MS"/>
            </a:endParaRPr>
          </a:p>
          <a:p>
            <a:pPr marL="342900" marR="345440" lvl="0" indent="-342900">
              <a:spcAft>
                <a:spcPts val="0"/>
              </a:spcAft>
              <a:buFont typeface="+mj-lt"/>
              <a:buAutoNum type="arabicPeriod"/>
            </a:pPr>
            <a:r>
              <a:rPr lang="en-IE" sz="1800" kern="50" dirty="0">
                <a:effectLst/>
                <a:latin typeface="Calibri" panose="020F0502020204030204" pitchFamily="34" charset="0"/>
                <a:ea typeface="Arial Unicode MS"/>
              </a:rPr>
              <a:t>Motion to adopt Service Charge and Sinking Fund (Building Investment Fund) for 2025*</a:t>
            </a:r>
            <a:endParaRPr lang="en-IE" sz="1800" kern="50" dirty="0">
              <a:effectLst/>
              <a:latin typeface="Times New Roman" panose="02020603050405020304" pitchFamily="18" charset="0"/>
              <a:ea typeface="Arial Unicode MS"/>
            </a:endParaRPr>
          </a:p>
          <a:p>
            <a:pPr marL="342900" marR="345440" lvl="0" indent="-342900">
              <a:spcAft>
                <a:spcPts val="0"/>
              </a:spcAft>
              <a:buFont typeface="+mj-lt"/>
              <a:buAutoNum type="arabicPeriod"/>
            </a:pPr>
            <a:r>
              <a:rPr lang="en-IE" sz="1800" kern="50" dirty="0">
                <a:effectLst/>
                <a:latin typeface="Calibri" panose="020F0502020204030204" pitchFamily="34" charset="0"/>
                <a:ea typeface="Arial Unicode MS"/>
              </a:rPr>
              <a:t>Election of Directors *</a:t>
            </a:r>
          </a:p>
          <a:p>
            <a:pPr marL="342900" marR="345440" lvl="0" indent="-342900">
              <a:spcAft>
                <a:spcPts val="0"/>
              </a:spcAft>
              <a:buFont typeface="+mj-lt"/>
              <a:buAutoNum type="arabicPeriod"/>
            </a:pPr>
            <a:r>
              <a:rPr lang="en-IE" sz="1800" kern="50" dirty="0">
                <a:effectLst/>
                <a:latin typeface="Calibri" panose="020F0502020204030204" pitchFamily="34" charset="0"/>
                <a:ea typeface="Arial Unicode MS"/>
              </a:rPr>
              <a:t>Any Other Business</a:t>
            </a:r>
          </a:p>
          <a:p>
            <a:pPr marL="342900" marR="345440" lvl="0" indent="-342900">
              <a:spcAft>
                <a:spcPts val="0"/>
              </a:spcAft>
              <a:buFont typeface="+mj-lt"/>
              <a:buAutoNum type="arabicPeriod"/>
            </a:pPr>
            <a:endParaRPr lang="en-IE" sz="1800" kern="50" dirty="0">
              <a:latin typeface="Calibri" panose="020F0502020204030204" pitchFamily="34" charset="0"/>
              <a:ea typeface="Arial Unicode MS"/>
            </a:endParaRPr>
          </a:p>
          <a:p>
            <a:pPr marL="0" marR="345440" lvl="0" indent="0">
              <a:spcAft>
                <a:spcPts val="0"/>
              </a:spcAft>
              <a:buNone/>
            </a:pPr>
            <a:r>
              <a:rPr lang="en-IE" sz="1800" kern="50" dirty="0">
                <a:effectLst/>
                <a:latin typeface="Calibri" panose="020F0502020204030204" pitchFamily="34" charset="0"/>
                <a:ea typeface="Arial Unicode MS"/>
              </a:rPr>
              <a:t>* motions require a vote</a:t>
            </a:r>
            <a:endParaRPr lang="en-IE" sz="1800" kern="50" dirty="0">
              <a:effectLst/>
              <a:latin typeface="Times New Roman" panose="02020603050405020304" pitchFamily="18" charset="0"/>
              <a:ea typeface="Arial Unicode MS"/>
            </a:endParaRPr>
          </a:p>
          <a:p>
            <a:pPr marL="514350" lvl="0" indent="-514350">
              <a:lnSpc>
                <a:spcPct val="90000"/>
              </a:lnSpc>
              <a:buAutoNum type="arabicPeriod"/>
            </a:pPr>
            <a:endParaRPr lang="en-IE" sz="1000" dirty="0"/>
          </a:p>
          <a:p>
            <a:pPr>
              <a:lnSpc>
                <a:spcPct val="90000"/>
              </a:lnSpc>
            </a:pPr>
            <a:endParaRPr lang="en-IE" sz="800" dirty="0"/>
          </a:p>
        </p:txBody>
      </p:sp>
      <p:sp>
        <p:nvSpPr>
          <p:cNvPr id="79" name="Rectangle 78">
            <a:extLst>
              <a:ext uri="{FF2B5EF4-FFF2-40B4-BE49-F238E27FC236}">
                <a16:creationId xmlns:a16="http://schemas.microsoft.com/office/drawing/2014/main" id="{2E438CA0-CB4D-4C94-8C39-9C7FC9BBEE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9143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6B2C05E3-84E7-4957-95EF-B471CBF71C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3057523"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15D9D991-048B-4C58-85A4-8DDF113AAF3B}"/>
              </a:ext>
            </a:extLst>
          </p:cNvPr>
          <p:cNvSpPr>
            <a:spLocks noGrp="1"/>
          </p:cNvSpPr>
          <p:nvPr>
            <p:ph type="ftr" sz="quarter" idx="11"/>
          </p:nvPr>
        </p:nvSpPr>
        <p:spPr/>
        <p:txBody>
          <a:bodyPr/>
          <a:lstStyle/>
          <a:p>
            <a:r>
              <a:rPr lang="en-GB" dirty="0"/>
              <a:t>Tolka Vale Management - AGM 2025</a:t>
            </a:r>
            <a:endParaRPr lang="en-IE" dirty="0"/>
          </a:p>
        </p:txBody>
      </p:sp>
    </p:spTree>
    <p:extLst>
      <p:ext uri="{BB962C8B-B14F-4D97-AF65-F5344CB8AC3E}">
        <p14:creationId xmlns:p14="http://schemas.microsoft.com/office/powerpoint/2010/main" val="3783404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81720B0-DFBB-4CF4-A24A-5CECFF0313CA}"/>
              </a:ext>
            </a:extLst>
          </p:cNvPr>
          <p:cNvSpPr>
            <a:spLocks noGrp="1"/>
          </p:cNvSpPr>
          <p:nvPr>
            <p:ph type="title"/>
          </p:nvPr>
        </p:nvSpPr>
        <p:spPr>
          <a:xfrm>
            <a:off x="1028699" y="294538"/>
            <a:ext cx="7421963" cy="1033669"/>
          </a:xfrm>
        </p:spPr>
        <p:txBody>
          <a:bodyPr>
            <a:normAutofit/>
          </a:bodyPr>
          <a:lstStyle/>
          <a:p>
            <a:r>
              <a:rPr lang="en-GB" sz="3500">
                <a:solidFill>
                  <a:srgbClr val="FFFFFF"/>
                </a:solidFill>
              </a:rPr>
              <a:t>Meeting Procedures</a:t>
            </a:r>
            <a:endParaRPr lang="en-IE" sz="3500">
              <a:solidFill>
                <a:srgbClr val="FFFFFF"/>
              </a:solidFill>
            </a:endParaRPr>
          </a:p>
        </p:txBody>
      </p:sp>
      <p:sp>
        <p:nvSpPr>
          <p:cNvPr id="3" name="Content Placeholder 2">
            <a:extLst>
              <a:ext uri="{FF2B5EF4-FFF2-40B4-BE49-F238E27FC236}">
                <a16:creationId xmlns:a16="http://schemas.microsoft.com/office/drawing/2014/main" id="{76C7E431-2026-4F37-9704-F95DF8CDEC91}"/>
              </a:ext>
            </a:extLst>
          </p:cNvPr>
          <p:cNvSpPr>
            <a:spLocks noGrp="1"/>
          </p:cNvSpPr>
          <p:nvPr>
            <p:ph idx="1"/>
          </p:nvPr>
        </p:nvSpPr>
        <p:spPr>
          <a:xfrm>
            <a:off x="1028699" y="2318197"/>
            <a:ext cx="7293023" cy="3683358"/>
          </a:xfrm>
        </p:spPr>
        <p:txBody>
          <a:bodyPr anchor="ctr">
            <a:normAutofit fontScale="92500" lnSpcReduction="10000"/>
          </a:bodyPr>
          <a:lstStyle/>
          <a:p>
            <a:r>
              <a:rPr lang="en-GB" sz="1700" dirty="0"/>
              <a:t>The function of the Annual General Meeting is to approve the audited accounts, pass the service charge budget and elect the Directors.  </a:t>
            </a:r>
          </a:p>
          <a:p>
            <a:endParaRPr lang="en-GB" sz="1700" dirty="0"/>
          </a:p>
          <a:p>
            <a:r>
              <a:rPr lang="en-GB" sz="1700" dirty="0"/>
              <a:t>Please include your name (or unit number) on your profile so we can record attendees.</a:t>
            </a:r>
          </a:p>
          <a:p>
            <a:endParaRPr lang="en-GB" sz="1700" dirty="0"/>
          </a:p>
          <a:p>
            <a:r>
              <a:rPr lang="en-GB" sz="1700" dirty="0"/>
              <a:t>The agenda covers 8 agenda items some of which require voting.  Voting will be provided for after the Board of Directors have presented their report. </a:t>
            </a:r>
          </a:p>
          <a:p>
            <a:endParaRPr lang="en-GB" sz="1700" dirty="0"/>
          </a:p>
          <a:p>
            <a:r>
              <a:rPr lang="en-GB" sz="1700" dirty="0"/>
              <a:t>Questions can be raised through the chat function or by raising your hand.  There is a section for Q&amp;A prior to proceeding to the vote.  </a:t>
            </a:r>
          </a:p>
          <a:p>
            <a:endParaRPr lang="en-GB" sz="1700" dirty="0"/>
          </a:p>
          <a:p>
            <a:r>
              <a:rPr lang="en-GB" sz="1700" dirty="0"/>
              <a:t>Questions not relevant to the AGM will be reviewed by the Directors and replies issued to members as appropriate.</a:t>
            </a:r>
          </a:p>
          <a:p>
            <a:pPr marL="0" indent="0">
              <a:buNone/>
            </a:pPr>
            <a:endParaRPr lang="en-GB" sz="1700" dirty="0"/>
          </a:p>
          <a:p>
            <a:pPr marL="0" indent="0">
              <a:buNone/>
            </a:pPr>
            <a:endParaRPr lang="en-IE" sz="1700" dirty="0"/>
          </a:p>
        </p:txBody>
      </p:sp>
      <p:sp>
        <p:nvSpPr>
          <p:cNvPr id="4" name="Footer Placeholder 3">
            <a:extLst>
              <a:ext uri="{FF2B5EF4-FFF2-40B4-BE49-F238E27FC236}">
                <a16:creationId xmlns:a16="http://schemas.microsoft.com/office/drawing/2014/main" id="{F7197522-5E67-43FD-97DC-A3FD0270F8A9}"/>
              </a:ext>
            </a:extLst>
          </p:cNvPr>
          <p:cNvSpPr>
            <a:spLocks noGrp="1"/>
          </p:cNvSpPr>
          <p:nvPr>
            <p:ph type="ftr" sz="quarter" idx="11"/>
          </p:nvPr>
        </p:nvSpPr>
        <p:spPr/>
        <p:txBody>
          <a:bodyPr/>
          <a:lstStyle/>
          <a:p>
            <a:r>
              <a:rPr lang="en-GB" dirty="0"/>
              <a:t>Tolka Vale Management- AGM 2025</a:t>
            </a:r>
            <a:endParaRPr lang="en-IE" dirty="0"/>
          </a:p>
        </p:txBody>
      </p:sp>
    </p:spTree>
    <p:extLst>
      <p:ext uri="{BB962C8B-B14F-4D97-AF65-F5344CB8AC3E}">
        <p14:creationId xmlns:p14="http://schemas.microsoft.com/office/powerpoint/2010/main" val="3243789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439BA3-0E23-463A-A37A-6295D71B4CD2}"/>
              </a:ext>
            </a:extLst>
          </p:cNvPr>
          <p:cNvSpPr>
            <a:spLocks noGrp="1"/>
          </p:cNvSpPr>
          <p:nvPr>
            <p:ph type="title"/>
          </p:nvPr>
        </p:nvSpPr>
        <p:spPr>
          <a:xfrm>
            <a:off x="534413" y="260648"/>
            <a:ext cx="7421963" cy="758198"/>
          </a:xfrm>
        </p:spPr>
        <p:txBody>
          <a:bodyPr>
            <a:normAutofit fontScale="90000"/>
          </a:bodyPr>
          <a:lstStyle/>
          <a:p>
            <a:r>
              <a:rPr lang="en-GB" sz="3500" dirty="0">
                <a:solidFill>
                  <a:srgbClr val="FFFFFF"/>
                </a:solidFill>
              </a:rPr>
              <a:t>Minutes of AGM held 12 September 2023</a:t>
            </a:r>
            <a:endParaRPr lang="en-IE" sz="3500" dirty="0">
              <a:solidFill>
                <a:srgbClr val="FFFFFF"/>
              </a:solidFill>
            </a:endParaRPr>
          </a:p>
        </p:txBody>
      </p:sp>
      <p:sp>
        <p:nvSpPr>
          <p:cNvPr id="3" name="Content Placeholder 2">
            <a:extLst>
              <a:ext uri="{FF2B5EF4-FFF2-40B4-BE49-F238E27FC236}">
                <a16:creationId xmlns:a16="http://schemas.microsoft.com/office/drawing/2014/main" id="{29871825-F711-479A-BE1C-A6472AA2E7C1}"/>
              </a:ext>
            </a:extLst>
          </p:cNvPr>
          <p:cNvSpPr>
            <a:spLocks noGrp="1"/>
          </p:cNvSpPr>
          <p:nvPr>
            <p:ph idx="1"/>
          </p:nvPr>
        </p:nvSpPr>
        <p:spPr>
          <a:xfrm>
            <a:off x="344513" y="2492896"/>
            <a:ext cx="7611863" cy="2952328"/>
          </a:xfrm>
        </p:spPr>
        <p:txBody>
          <a:bodyPr anchor="ctr">
            <a:normAutofit fontScale="25000" lnSpcReduction="20000"/>
          </a:bodyPr>
          <a:lstStyle/>
          <a:p>
            <a:pPr marL="0" marR="88900" indent="0" algn="ctr">
              <a:buNone/>
            </a:pPr>
            <a:endParaRPr lang="en-IE" sz="4000" i="1" dirty="0">
              <a:latin typeface="Calibri" panose="020F0502020204030204" pitchFamily="34" charset="0"/>
              <a:ea typeface="Calibri" panose="020F0502020204030204" pitchFamily="34" charset="0"/>
            </a:endParaRPr>
          </a:p>
          <a:p>
            <a:pPr marR="88900" algn="ctr"/>
            <a:endParaRPr lang="en-IE" sz="4000" i="1" dirty="0">
              <a:effectLst/>
              <a:latin typeface="Calibri" panose="020F0502020204030204" pitchFamily="34" charset="0"/>
              <a:ea typeface="Calibri" panose="020F0502020204030204" pitchFamily="34" charset="0"/>
            </a:endParaRPr>
          </a:p>
          <a:p>
            <a:pPr marR="88900" algn="ctr"/>
            <a:endParaRPr lang="en-IE" sz="4000" i="1" dirty="0">
              <a:latin typeface="Calibri" panose="020F0502020204030204" pitchFamily="34" charset="0"/>
              <a:ea typeface="Calibri" panose="020F0502020204030204" pitchFamily="34" charset="0"/>
            </a:endParaRPr>
          </a:p>
          <a:p>
            <a:pPr marL="0" marR="88900" indent="0" algn="ctr">
              <a:buNone/>
            </a:pPr>
            <a:endParaRPr lang="en-IE" sz="4000" i="1" dirty="0">
              <a:effectLst/>
              <a:latin typeface="Calibri" panose="020F0502020204030204" pitchFamily="34" charset="0"/>
              <a:ea typeface="Calibri" panose="020F0502020204030204" pitchFamily="34" charset="0"/>
            </a:endParaRPr>
          </a:p>
          <a:p>
            <a:pPr marL="0" marR="88900" indent="0" algn="ctr">
              <a:buNone/>
            </a:pPr>
            <a:r>
              <a:rPr lang="en-IE" sz="4000" i="1" dirty="0">
                <a:effectLst/>
                <a:latin typeface="Calibri" panose="020F0502020204030204" pitchFamily="34" charset="0"/>
                <a:ea typeface="Calibri" panose="020F0502020204030204" pitchFamily="34" charset="0"/>
              </a:rPr>
              <a:t>Minutes of the Annual General Meeting of </a:t>
            </a:r>
            <a:r>
              <a:rPr lang="en-IE" sz="4000" i="1" dirty="0" err="1">
                <a:effectLst/>
                <a:latin typeface="Calibri" panose="020F0502020204030204" pitchFamily="34" charset="0"/>
                <a:ea typeface="Calibri" panose="020F0502020204030204" pitchFamily="34" charset="0"/>
              </a:rPr>
              <a:t>Tolka</a:t>
            </a:r>
            <a:r>
              <a:rPr lang="en-IE" sz="4000" i="1" dirty="0">
                <a:effectLst/>
                <a:latin typeface="Calibri" panose="020F0502020204030204" pitchFamily="34" charset="0"/>
                <a:ea typeface="Calibri" panose="020F0502020204030204" pitchFamily="34" charset="0"/>
              </a:rPr>
              <a:t> Vale Property Management Company CLG held on the 12</a:t>
            </a:r>
            <a:r>
              <a:rPr lang="en-IE" sz="4000" i="1" baseline="30000" dirty="0">
                <a:effectLst/>
                <a:latin typeface="Calibri" panose="020F0502020204030204" pitchFamily="34" charset="0"/>
                <a:ea typeface="Calibri" panose="020F0502020204030204" pitchFamily="34" charset="0"/>
              </a:rPr>
              <a:t>th of</a:t>
            </a:r>
            <a:r>
              <a:rPr lang="en-IE" sz="4000" i="1" dirty="0">
                <a:effectLst/>
                <a:latin typeface="Calibri" panose="020F0502020204030204" pitchFamily="34" charset="0"/>
                <a:ea typeface="Calibri" panose="020F0502020204030204" pitchFamily="34" charset="0"/>
              </a:rPr>
              <a:t> September 2023 via Zoom.</a:t>
            </a:r>
            <a:endParaRPr lang="en-IE" sz="4000" dirty="0">
              <a:effectLst/>
              <a:latin typeface="Arial" panose="020B0604020202020204" pitchFamily="34" charset="0"/>
              <a:ea typeface="Calibri" panose="020F0502020204030204" pitchFamily="34" charset="0"/>
            </a:endParaRPr>
          </a:p>
          <a:p>
            <a:pPr marL="0" marR="88900" indent="0" algn="ctr">
              <a:buNone/>
            </a:pPr>
            <a:r>
              <a:rPr lang="en-GB" sz="4000" u="sng" dirty="0">
                <a:effectLst/>
                <a:latin typeface="Calibri" panose="020F0502020204030204" pitchFamily="34" charset="0"/>
                <a:ea typeface="Calibri" panose="020F0502020204030204" pitchFamily="34" charset="0"/>
              </a:rPr>
              <a:t>_________________________________________________________________________________________</a:t>
            </a:r>
            <a:endParaRPr lang="en-IE" sz="4000" dirty="0">
              <a:effectLst/>
              <a:latin typeface="Arial" panose="020B0604020202020204" pitchFamily="34" charset="0"/>
              <a:ea typeface="Calibri" panose="020F0502020204030204" pitchFamily="34" charset="0"/>
            </a:endParaRPr>
          </a:p>
          <a:p>
            <a:pPr marL="0" marR="88900" indent="0">
              <a:buNone/>
            </a:pPr>
            <a:r>
              <a:rPr lang="en-IE" sz="4000" b="1" dirty="0">
                <a:effectLst/>
                <a:latin typeface="Calibri" panose="020F0502020204030204" pitchFamily="34" charset="0"/>
                <a:ea typeface="Calibri" panose="020F0502020204030204" pitchFamily="34" charset="0"/>
              </a:rPr>
              <a:t>In Attendance: 	</a:t>
            </a:r>
            <a:r>
              <a:rPr lang="en-IE" sz="4000" dirty="0">
                <a:effectLst/>
                <a:latin typeface="Calibri" panose="020F0502020204030204" pitchFamily="34" charset="0"/>
                <a:ea typeface="Calibri" panose="020F0502020204030204" pitchFamily="34" charset="0"/>
              </a:rPr>
              <a:t>The Board of Directors, comprising:</a:t>
            </a:r>
            <a:r>
              <a:rPr lang="en-IE" sz="4000" b="1" dirty="0">
                <a:effectLst/>
                <a:latin typeface="Calibri" panose="020F0502020204030204" pitchFamily="34" charset="0"/>
                <a:ea typeface="Calibri" panose="020F0502020204030204" pitchFamily="34" charset="0"/>
              </a:rPr>
              <a:t> </a:t>
            </a:r>
            <a:r>
              <a:rPr lang="en-IE" sz="4000" dirty="0">
                <a:effectLst/>
                <a:latin typeface="Calibri" panose="020F0502020204030204" pitchFamily="34" charset="0"/>
                <a:ea typeface="Calibri" panose="020F0502020204030204" pitchFamily="34" charset="0"/>
              </a:rPr>
              <a:t>John McCann, Carl Ryan, Denis Kavanagh, Damien Murphy, Anna Leslie, Niall Gormley, Clara Marley</a:t>
            </a:r>
            <a:endParaRPr lang="en-IE" sz="4000" dirty="0">
              <a:effectLst/>
              <a:latin typeface="Arial" panose="020B0604020202020204" pitchFamily="34" charset="0"/>
              <a:ea typeface="Calibri" panose="020F0502020204030204" pitchFamily="34" charset="0"/>
            </a:endParaRPr>
          </a:p>
          <a:p>
            <a:pPr marL="0" marR="88900" indent="0">
              <a:buNone/>
            </a:pPr>
            <a:r>
              <a:rPr lang="en-IE" sz="4000" dirty="0">
                <a:effectLst/>
                <a:latin typeface="Calibri" panose="020F0502020204030204" pitchFamily="34" charset="0"/>
                <a:ea typeface="Calibri" panose="020F0502020204030204" pitchFamily="34" charset="0"/>
              </a:rPr>
              <a:t> </a:t>
            </a:r>
            <a:endParaRPr lang="en-IE" sz="4000" dirty="0">
              <a:effectLst/>
              <a:latin typeface="Arial" panose="020B0604020202020204" pitchFamily="34" charset="0"/>
              <a:ea typeface="Calibri" panose="020F0502020204030204" pitchFamily="34" charset="0"/>
            </a:endParaRPr>
          </a:p>
          <a:p>
            <a:pPr marL="0" marR="88900" indent="0">
              <a:buNone/>
            </a:pPr>
            <a:r>
              <a:rPr lang="en-IE" sz="4000" dirty="0">
                <a:effectLst/>
                <a:latin typeface="Calibri" panose="020F0502020204030204" pitchFamily="34" charset="0"/>
                <a:ea typeface="Calibri" panose="020F0502020204030204" pitchFamily="34" charset="0"/>
              </a:rPr>
              <a:t>Alan Drennan and Ciara Dunne – Managing Agent (Benchmark Property) </a:t>
            </a:r>
            <a:endParaRPr lang="en-IE" sz="4000" dirty="0">
              <a:effectLst/>
              <a:latin typeface="Arial" panose="020B0604020202020204" pitchFamily="34" charset="0"/>
              <a:ea typeface="Calibri" panose="020F0502020204030204" pitchFamily="34" charset="0"/>
            </a:endParaRPr>
          </a:p>
          <a:p>
            <a:pPr marL="0" marR="88900" indent="0">
              <a:buNone/>
            </a:pPr>
            <a:r>
              <a:rPr lang="en-IE" sz="4000" i="1" dirty="0">
                <a:effectLst/>
                <a:latin typeface="Calibri" panose="020F0502020204030204" pitchFamily="34" charset="0"/>
                <a:ea typeface="Calibri" panose="020F0502020204030204" pitchFamily="34" charset="0"/>
              </a:rPr>
              <a:t> </a:t>
            </a:r>
            <a:endParaRPr lang="en-IE" sz="4000" dirty="0">
              <a:effectLst/>
              <a:latin typeface="Arial" panose="020B0604020202020204" pitchFamily="34" charset="0"/>
              <a:ea typeface="Calibri" panose="020F0502020204030204" pitchFamily="34" charset="0"/>
            </a:endParaRPr>
          </a:p>
          <a:p>
            <a:pPr marL="0" marR="88900" indent="0">
              <a:buNone/>
            </a:pPr>
            <a:r>
              <a:rPr lang="en-IE" sz="4000" i="1" dirty="0">
                <a:effectLst/>
                <a:latin typeface="Calibri" panose="020F0502020204030204" pitchFamily="34" charset="0"/>
                <a:ea typeface="Calibri" panose="020F0502020204030204" pitchFamily="34" charset="0"/>
              </a:rPr>
              <a:t>A full list of attendees is available from the registered office.</a:t>
            </a:r>
            <a:endParaRPr lang="en-IE" sz="4000" dirty="0">
              <a:effectLst/>
              <a:latin typeface="Arial" panose="020B0604020202020204" pitchFamily="34" charset="0"/>
              <a:ea typeface="Calibri" panose="020F0502020204030204" pitchFamily="34" charset="0"/>
            </a:endParaRPr>
          </a:p>
          <a:p>
            <a:pPr marL="0" marR="88900" indent="0">
              <a:buNone/>
            </a:pPr>
            <a:r>
              <a:rPr lang="en-IE" sz="4000" dirty="0">
                <a:effectLst/>
                <a:latin typeface="Calibri" panose="020F0502020204030204" pitchFamily="34" charset="0"/>
                <a:ea typeface="Calibri" panose="020F0502020204030204" pitchFamily="34" charset="0"/>
              </a:rPr>
              <a:t>_________________________________________________________________________________________</a:t>
            </a:r>
            <a:endParaRPr lang="en-IE" sz="4000" dirty="0">
              <a:effectLst/>
              <a:latin typeface="Arial" panose="020B0604020202020204" pitchFamily="34" charset="0"/>
              <a:ea typeface="Calibri" panose="020F0502020204030204" pitchFamily="34" charset="0"/>
            </a:endParaRPr>
          </a:p>
          <a:p>
            <a:pPr marL="0" marR="88900" indent="0">
              <a:buNone/>
            </a:pPr>
            <a:r>
              <a:rPr lang="en-IE" sz="4000" b="1" u="sng" dirty="0">
                <a:effectLst/>
                <a:latin typeface="Calibri" panose="020F0502020204030204" pitchFamily="34" charset="0"/>
                <a:ea typeface="Calibri" panose="020F0502020204030204" pitchFamily="34" charset="0"/>
              </a:rPr>
              <a:t>Opening Address</a:t>
            </a:r>
            <a:endParaRPr lang="en-IE" sz="4000" dirty="0">
              <a:effectLst/>
              <a:latin typeface="Arial" panose="020B0604020202020204" pitchFamily="34" charset="0"/>
              <a:ea typeface="Calibri" panose="020F0502020204030204" pitchFamily="34" charset="0"/>
            </a:endParaRPr>
          </a:p>
          <a:p>
            <a:pPr marL="0" marR="88900" indent="0">
              <a:buNone/>
            </a:pPr>
            <a:r>
              <a:rPr lang="en-IE" sz="4000" dirty="0">
                <a:effectLst/>
                <a:latin typeface="Calibri" panose="020F0502020204030204" pitchFamily="34" charset="0"/>
                <a:ea typeface="Calibri" panose="020F0502020204030204" pitchFamily="34" charset="0"/>
              </a:rPr>
              <a:t>The Managing Agent, Alan Drennan (the MA), opened the meeting and welcomed the attendees.  The meeting proceeded and a presentation was shared with the attendees.  As part of the presentation, opportunities for questions were provided and the queries were dealt with as they arose.  </a:t>
            </a:r>
            <a:endParaRPr lang="en-IE" sz="4000" dirty="0">
              <a:effectLst/>
              <a:latin typeface="Arial" panose="020B0604020202020204" pitchFamily="34" charset="0"/>
              <a:ea typeface="Calibri" panose="020F0502020204030204" pitchFamily="34" charset="0"/>
            </a:endParaRPr>
          </a:p>
          <a:p>
            <a:pPr marL="0" marR="88900" indent="0">
              <a:buNone/>
            </a:pPr>
            <a:r>
              <a:rPr lang="en-IE" sz="4000" b="1" u="none" strike="noStrike" dirty="0">
                <a:effectLst/>
                <a:latin typeface="Calibri" panose="020F0502020204030204" pitchFamily="34" charset="0"/>
                <a:ea typeface="Calibri" panose="020F0502020204030204" pitchFamily="34" charset="0"/>
              </a:rPr>
              <a:t> </a:t>
            </a:r>
            <a:endParaRPr lang="en-IE" sz="4000" dirty="0">
              <a:effectLst/>
              <a:latin typeface="Arial" panose="020B0604020202020204" pitchFamily="34" charset="0"/>
              <a:ea typeface="Calibri" panose="020F0502020204030204" pitchFamily="34" charset="0"/>
            </a:endParaRPr>
          </a:p>
          <a:p>
            <a:pPr marL="0" marR="88900" indent="0">
              <a:buNone/>
            </a:pPr>
            <a:r>
              <a:rPr lang="en-IE" sz="4000" b="1" u="sng" dirty="0">
                <a:effectLst/>
                <a:latin typeface="Calibri" panose="020F0502020204030204" pitchFamily="34" charset="0"/>
                <a:ea typeface="Calibri" panose="020F0502020204030204" pitchFamily="34" charset="0"/>
              </a:rPr>
              <a:t>1. Minutes of Previous Annual General Meeting</a:t>
            </a:r>
            <a:endParaRPr lang="en-IE" sz="4000" dirty="0">
              <a:effectLst/>
              <a:latin typeface="Arial" panose="020B0604020202020204" pitchFamily="34" charset="0"/>
              <a:ea typeface="Calibri" panose="020F0502020204030204" pitchFamily="34" charset="0"/>
            </a:endParaRPr>
          </a:p>
          <a:p>
            <a:pPr marL="0" marR="88900" indent="0">
              <a:buNone/>
            </a:pPr>
            <a:r>
              <a:rPr lang="en-IE" sz="4000" dirty="0">
                <a:effectLst/>
                <a:latin typeface="Calibri" panose="020F0502020204030204" pitchFamily="34" charset="0"/>
                <a:ea typeface="Calibri" panose="020F0502020204030204" pitchFamily="34" charset="0"/>
              </a:rPr>
              <a:t>The minutes of the previous AGM were taken as read and approved.</a:t>
            </a:r>
            <a:endParaRPr lang="en-IE" sz="4000" dirty="0">
              <a:effectLst/>
              <a:latin typeface="Arial" panose="020B0604020202020204" pitchFamily="34" charset="0"/>
              <a:ea typeface="Calibri" panose="020F0502020204030204" pitchFamily="34" charset="0"/>
            </a:endParaRPr>
          </a:p>
          <a:p>
            <a:pPr marL="0" marR="88900" indent="0">
              <a:buNone/>
            </a:pPr>
            <a:r>
              <a:rPr lang="en-IE" sz="4000" dirty="0">
                <a:effectLst/>
                <a:latin typeface="Calibri" panose="020F0502020204030204" pitchFamily="34" charset="0"/>
                <a:ea typeface="Calibri" panose="020F0502020204030204" pitchFamily="34" charset="0"/>
              </a:rPr>
              <a:t> </a:t>
            </a:r>
            <a:endParaRPr lang="en-IE" sz="4000" dirty="0">
              <a:effectLst/>
              <a:latin typeface="Arial" panose="020B0604020202020204" pitchFamily="34" charset="0"/>
              <a:ea typeface="Calibri" panose="020F0502020204030204" pitchFamily="34" charset="0"/>
            </a:endParaRPr>
          </a:p>
          <a:p>
            <a:pPr marL="0" marR="88900" indent="0">
              <a:buNone/>
            </a:pPr>
            <a:r>
              <a:rPr lang="en-IE" sz="4000" b="1" u="sng" dirty="0">
                <a:effectLst/>
                <a:latin typeface="Calibri" panose="020F0502020204030204" pitchFamily="34" charset="0"/>
                <a:ea typeface="Calibri" panose="020F0502020204030204" pitchFamily="34" charset="0"/>
              </a:rPr>
              <a:t>2. Annual Report</a:t>
            </a:r>
            <a:endParaRPr lang="en-IE" sz="4000" dirty="0">
              <a:effectLst/>
              <a:latin typeface="Arial" panose="020B0604020202020204" pitchFamily="34" charset="0"/>
              <a:ea typeface="Calibri" panose="020F0502020204030204" pitchFamily="34" charset="0"/>
            </a:endParaRPr>
          </a:p>
          <a:p>
            <a:pPr marL="0" marR="88900" indent="0">
              <a:buNone/>
            </a:pPr>
            <a:r>
              <a:rPr lang="en-IE" sz="4000" dirty="0">
                <a:effectLst/>
                <a:latin typeface="Calibri" panose="020F0502020204030204" pitchFamily="34" charset="0"/>
                <a:ea typeface="Calibri" panose="020F0502020204030204" pitchFamily="34" charset="0"/>
              </a:rPr>
              <a:t>The MA read through the Annual Report.  There being no queries the Annual Report was adopted by a show of hands. </a:t>
            </a:r>
            <a:endParaRPr lang="en-IE" sz="4000" dirty="0">
              <a:effectLst/>
              <a:latin typeface="Arial" panose="020B0604020202020204" pitchFamily="34" charset="0"/>
              <a:ea typeface="Calibri" panose="020F0502020204030204" pitchFamily="34" charset="0"/>
            </a:endParaRPr>
          </a:p>
          <a:p>
            <a:pPr marL="0" marR="88900" indent="0">
              <a:buNone/>
            </a:pPr>
            <a:r>
              <a:rPr lang="en-IE" sz="4000" dirty="0">
                <a:effectLst/>
                <a:latin typeface="Calibri" panose="020F0502020204030204" pitchFamily="34" charset="0"/>
                <a:ea typeface="Calibri" panose="020F0502020204030204" pitchFamily="34" charset="0"/>
              </a:rPr>
              <a:t> </a:t>
            </a:r>
            <a:endParaRPr lang="en-IE" sz="4000" dirty="0">
              <a:effectLst/>
              <a:latin typeface="Arial" panose="020B0604020202020204" pitchFamily="34" charset="0"/>
              <a:ea typeface="Calibri" panose="020F0502020204030204" pitchFamily="34" charset="0"/>
            </a:endParaRPr>
          </a:p>
          <a:p>
            <a:pPr marL="0" marR="88900" indent="0">
              <a:buNone/>
            </a:pPr>
            <a:r>
              <a:rPr lang="en-IE" sz="4000" b="1" u="sng" dirty="0">
                <a:effectLst/>
                <a:latin typeface="Calibri" panose="020F0502020204030204" pitchFamily="34" charset="0"/>
                <a:ea typeface="Calibri" panose="020F0502020204030204" pitchFamily="34" charset="0"/>
              </a:rPr>
              <a:t>3. Adoption of Auditors Report and Financial Statements for the year ended 31 December 2022</a:t>
            </a:r>
            <a:endParaRPr lang="en-IE" sz="4000" dirty="0">
              <a:effectLst/>
              <a:latin typeface="Arial" panose="020B0604020202020204" pitchFamily="34" charset="0"/>
              <a:ea typeface="Calibri" panose="020F0502020204030204" pitchFamily="34" charset="0"/>
            </a:endParaRPr>
          </a:p>
          <a:p>
            <a:pPr marL="0" marR="88900" indent="0">
              <a:buNone/>
            </a:pPr>
            <a:r>
              <a:rPr lang="en-IE" sz="4000" dirty="0">
                <a:effectLst/>
                <a:latin typeface="Calibri" panose="020F0502020204030204" pitchFamily="34" charset="0"/>
                <a:ea typeface="Calibri" panose="020F0502020204030204" pitchFamily="34" charset="0"/>
              </a:rPr>
              <a:t>John McCann the finance director discussed the accounts, including income, expenditure and the debt position at length. The resolution to adopt the Auditors Report and Financial Statements for year ended 31 December 2022 was proposed by John McCann, seconded by Carl Ryan and adopted by a show of hands. </a:t>
            </a:r>
            <a:endParaRPr lang="en-IE" sz="4000" dirty="0">
              <a:effectLst/>
              <a:latin typeface="Arial" panose="020B0604020202020204" pitchFamily="34" charset="0"/>
              <a:ea typeface="Calibri" panose="020F0502020204030204" pitchFamily="34" charset="0"/>
            </a:endParaRPr>
          </a:p>
          <a:p>
            <a:pPr marL="0" marR="88900" indent="0">
              <a:buNone/>
            </a:pPr>
            <a:r>
              <a:rPr lang="en-IE" sz="4000" dirty="0">
                <a:effectLst/>
                <a:latin typeface="Calibri" panose="020F0502020204030204" pitchFamily="34" charset="0"/>
                <a:ea typeface="Calibri" panose="020F0502020204030204" pitchFamily="34" charset="0"/>
              </a:rPr>
              <a:t> </a:t>
            </a:r>
            <a:endParaRPr lang="en-IE" sz="4000" dirty="0">
              <a:effectLst/>
              <a:latin typeface="Arial" panose="020B0604020202020204" pitchFamily="34" charset="0"/>
              <a:ea typeface="Calibri" panose="020F0502020204030204" pitchFamily="34" charset="0"/>
            </a:endParaRPr>
          </a:p>
          <a:p>
            <a:pPr marL="0" marR="88900" indent="0">
              <a:buNone/>
            </a:pPr>
            <a:r>
              <a:rPr lang="en-IE" sz="4000" b="1" u="sng" dirty="0">
                <a:effectLst/>
                <a:latin typeface="Calibri" panose="020F0502020204030204" pitchFamily="34" charset="0"/>
                <a:ea typeface="Calibri" panose="020F0502020204030204" pitchFamily="34" charset="0"/>
              </a:rPr>
              <a:t>4. Resolution authorising the Directors to fix the remuneration of the Auditors</a:t>
            </a:r>
            <a:endParaRPr lang="en-IE" sz="4000" dirty="0">
              <a:effectLst/>
              <a:latin typeface="Arial" panose="020B0604020202020204" pitchFamily="34" charset="0"/>
              <a:ea typeface="Calibri" panose="020F0502020204030204" pitchFamily="34" charset="0"/>
            </a:endParaRPr>
          </a:p>
          <a:p>
            <a:pPr marL="0" marR="88900" indent="0">
              <a:buNone/>
            </a:pPr>
            <a:r>
              <a:rPr lang="en-IE" sz="4000" dirty="0">
                <a:effectLst/>
                <a:latin typeface="Calibri" panose="020F0502020204030204" pitchFamily="34" charset="0"/>
                <a:ea typeface="Calibri" panose="020F0502020204030204" pitchFamily="34" charset="0"/>
              </a:rPr>
              <a:t>The resolution authorising the Directors to fix the remuneration of the Auditors was proposed by John McCann seconded by Carl Ryan and approved by a show of hands. </a:t>
            </a:r>
            <a:endParaRPr lang="en-IE" sz="4000" dirty="0">
              <a:effectLst/>
              <a:latin typeface="Arial" panose="020B0604020202020204" pitchFamily="34" charset="0"/>
              <a:ea typeface="Calibri" panose="020F0502020204030204" pitchFamily="34" charset="0"/>
            </a:endParaRPr>
          </a:p>
          <a:p>
            <a:pPr marL="0" marR="88900" indent="0">
              <a:buNone/>
            </a:pPr>
            <a:r>
              <a:rPr lang="en-IE" sz="4000" dirty="0">
                <a:effectLst/>
                <a:latin typeface="Calibri" panose="020F0502020204030204" pitchFamily="34" charset="0"/>
                <a:ea typeface="Calibri" panose="020F0502020204030204" pitchFamily="34" charset="0"/>
              </a:rPr>
              <a:t> </a:t>
            </a:r>
            <a:endParaRPr lang="en-IE" sz="4000" dirty="0">
              <a:effectLst/>
              <a:latin typeface="Arial" panose="020B0604020202020204" pitchFamily="34" charset="0"/>
              <a:ea typeface="Calibri" panose="020F0502020204030204" pitchFamily="34" charset="0"/>
            </a:endParaRPr>
          </a:p>
          <a:p>
            <a:pPr marL="0" marR="88900" indent="0">
              <a:buNone/>
            </a:pPr>
            <a:r>
              <a:rPr lang="en-IE" sz="4000" dirty="0">
                <a:effectLst/>
                <a:latin typeface="Calibri" panose="020F0502020204030204" pitchFamily="34" charset="0"/>
                <a:ea typeface="Calibri" panose="020F0502020204030204" pitchFamily="34" charset="0"/>
              </a:rPr>
              <a:t> </a:t>
            </a:r>
            <a:endParaRPr lang="en-IE" sz="4000" dirty="0">
              <a:effectLst/>
              <a:latin typeface="Arial" panose="020B0604020202020204" pitchFamily="34" charset="0"/>
              <a:ea typeface="Calibri" panose="020F0502020204030204" pitchFamily="34" charset="0"/>
            </a:endParaRPr>
          </a:p>
          <a:p>
            <a:pPr marL="0" marR="88900" indent="0">
              <a:buNone/>
            </a:pPr>
            <a:r>
              <a:rPr lang="en-IE" sz="4000" b="1" u="sng" dirty="0">
                <a:effectLst/>
                <a:latin typeface="Calibri" panose="020F0502020204030204" pitchFamily="34" charset="0"/>
                <a:ea typeface="Calibri" panose="020F0502020204030204" pitchFamily="34" charset="0"/>
              </a:rPr>
              <a:t>5. Approval of the service charge budget for the financial year commencing 1st January 2024</a:t>
            </a:r>
            <a:endParaRPr lang="en-IE" sz="4000" dirty="0">
              <a:effectLst/>
              <a:latin typeface="Arial" panose="020B0604020202020204" pitchFamily="34" charset="0"/>
              <a:ea typeface="Calibri" panose="020F0502020204030204" pitchFamily="34" charset="0"/>
            </a:endParaRPr>
          </a:p>
          <a:p>
            <a:pPr marL="0" marR="88900" indent="0">
              <a:buNone/>
            </a:pPr>
            <a:r>
              <a:rPr lang="en-IE" sz="4000" dirty="0">
                <a:effectLst/>
                <a:latin typeface="Calibri" panose="020F0502020204030204" pitchFamily="34" charset="0"/>
                <a:ea typeface="Calibri" panose="020F0502020204030204" pitchFamily="34" charset="0"/>
              </a:rPr>
              <a:t>The MA discussed the budget, which had previously been circulated to the members.  The MA advised that energy costs had driven increases in both energy supply and refuse charges.  The proposed service charge budget was adopted by a show of hands.   </a:t>
            </a:r>
            <a:endParaRPr lang="en-IE" sz="4000" dirty="0">
              <a:effectLst/>
              <a:latin typeface="Arial" panose="020B0604020202020204" pitchFamily="34" charset="0"/>
              <a:ea typeface="Calibri" panose="020F0502020204030204" pitchFamily="34" charset="0"/>
            </a:endParaRPr>
          </a:p>
          <a:p>
            <a:pPr marL="0" marR="88900" indent="0">
              <a:buNone/>
            </a:pPr>
            <a:endParaRPr lang="en-IE" sz="3600" dirty="0">
              <a:effectLst/>
              <a:latin typeface="Calibri" panose="020F0502020204030204" pitchFamily="34" charset="0"/>
              <a:ea typeface="Calibri" panose="020F0502020204030204" pitchFamily="34" charset="0"/>
            </a:endParaRPr>
          </a:p>
          <a:p>
            <a:pPr marL="0" marR="88900" indent="0">
              <a:buNone/>
            </a:pPr>
            <a:r>
              <a:rPr lang="en-IE" sz="3600" dirty="0">
                <a:effectLst/>
                <a:latin typeface="Calibri" panose="020F0502020204030204" pitchFamily="34" charset="0"/>
                <a:ea typeface="Calibri" panose="020F0502020204030204" pitchFamily="34" charset="0"/>
              </a:rPr>
              <a:t> </a:t>
            </a:r>
            <a:endParaRPr lang="en-IE" sz="3600" dirty="0">
              <a:effectLst/>
              <a:latin typeface="Arial" panose="020B0604020202020204" pitchFamily="34" charset="0"/>
              <a:ea typeface="Calibri" panose="020F0502020204030204" pitchFamily="34" charset="0"/>
            </a:endParaRPr>
          </a:p>
          <a:p>
            <a:pPr marL="0" indent="0">
              <a:buNone/>
            </a:pPr>
            <a:endParaRPr lang="en-IE" sz="3600" dirty="0">
              <a:effectLst/>
              <a:ea typeface="Times New Roman" panose="02020603050405020304" pitchFamily="18" charset="0"/>
            </a:endParaRPr>
          </a:p>
          <a:p>
            <a:pPr marL="0" indent="0">
              <a:lnSpc>
                <a:spcPct val="90000"/>
              </a:lnSpc>
              <a:buNone/>
            </a:pPr>
            <a:endParaRPr lang="en-GB" sz="1700" b="1" i="1" dirty="0"/>
          </a:p>
        </p:txBody>
      </p:sp>
      <p:sp>
        <p:nvSpPr>
          <p:cNvPr id="4" name="Footer Placeholder 3">
            <a:extLst>
              <a:ext uri="{FF2B5EF4-FFF2-40B4-BE49-F238E27FC236}">
                <a16:creationId xmlns:a16="http://schemas.microsoft.com/office/drawing/2014/main" id="{BE8932EC-3180-40FD-9BE1-748EA25BC028}"/>
              </a:ext>
            </a:extLst>
          </p:cNvPr>
          <p:cNvSpPr>
            <a:spLocks noGrp="1"/>
          </p:cNvSpPr>
          <p:nvPr>
            <p:ph type="ftr" sz="quarter" idx="11"/>
          </p:nvPr>
        </p:nvSpPr>
        <p:spPr>
          <a:xfrm>
            <a:off x="3124200" y="6525344"/>
            <a:ext cx="2895600" cy="196131"/>
          </a:xfrm>
        </p:spPr>
        <p:txBody>
          <a:bodyPr/>
          <a:lstStyle/>
          <a:p>
            <a:endParaRPr lang="en-IE" dirty="0"/>
          </a:p>
        </p:txBody>
      </p:sp>
    </p:spTree>
    <p:extLst>
      <p:ext uri="{BB962C8B-B14F-4D97-AF65-F5344CB8AC3E}">
        <p14:creationId xmlns:p14="http://schemas.microsoft.com/office/powerpoint/2010/main" val="3731729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AA9953-1082-49ED-9660-48BCC1CD858F}"/>
              </a:ext>
            </a:extLst>
          </p:cNvPr>
          <p:cNvSpPr>
            <a:spLocks noGrp="1"/>
          </p:cNvSpPr>
          <p:nvPr>
            <p:ph type="title"/>
          </p:nvPr>
        </p:nvSpPr>
        <p:spPr>
          <a:xfrm>
            <a:off x="1028699" y="294539"/>
            <a:ext cx="7421963" cy="564366"/>
          </a:xfrm>
        </p:spPr>
        <p:txBody>
          <a:bodyPr>
            <a:normAutofit fontScale="90000"/>
          </a:bodyPr>
          <a:lstStyle/>
          <a:p>
            <a:r>
              <a:rPr lang="en-GB" sz="3500" dirty="0">
                <a:solidFill>
                  <a:srgbClr val="FFFFFF"/>
                </a:solidFill>
              </a:rPr>
              <a:t>Minutes of AGM held 16 September 2024</a:t>
            </a:r>
            <a:endParaRPr lang="en-IE" sz="3500" dirty="0">
              <a:solidFill>
                <a:srgbClr val="FFFFFF"/>
              </a:solidFill>
            </a:endParaRPr>
          </a:p>
        </p:txBody>
      </p:sp>
      <p:sp>
        <p:nvSpPr>
          <p:cNvPr id="5" name="Footer Placeholder 4">
            <a:extLst>
              <a:ext uri="{FF2B5EF4-FFF2-40B4-BE49-F238E27FC236}">
                <a16:creationId xmlns:a16="http://schemas.microsoft.com/office/drawing/2014/main" id="{FDE58605-BE2B-4166-93FA-4008BA489DFE}"/>
              </a:ext>
            </a:extLst>
          </p:cNvPr>
          <p:cNvSpPr>
            <a:spLocks noGrp="1"/>
          </p:cNvSpPr>
          <p:nvPr>
            <p:ph type="ftr" sz="quarter" idx="11"/>
          </p:nvPr>
        </p:nvSpPr>
        <p:spPr/>
        <p:txBody>
          <a:bodyPr/>
          <a:lstStyle/>
          <a:p>
            <a:r>
              <a:rPr lang="en-GB" dirty="0" err="1"/>
              <a:t>Tolka</a:t>
            </a:r>
            <a:r>
              <a:rPr lang="en-GB" dirty="0"/>
              <a:t> Vale Management - AGM 2023</a:t>
            </a:r>
            <a:endParaRPr lang="en-IE" dirty="0"/>
          </a:p>
        </p:txBody>
      </p:sp>
      <p:sp>
        <p:nvSpPr>
          <p:cNvPr id="12" name="Content Placeholder 11">
            <a:extLst>
              <a:ext uri="{FF2B5EF4-FFF2-40B4-BE49-F238E27FC236}">
                <a16:creationId xmlns:a16="http://schemas.microsoft.com/office/drawing/2014/main" id="{8DF810D8-1929-1A9C-6938-08BD58258FA3}"/>
              </a:ext>
            </a:extLst>
          </p:cNvPr>
          <p:cNvSpPr>
            <a:spLocks noGrp="1"/>
          </p:cNvSpPr>
          <p:nvPr>
            <p:ph idx="1"/>
          </p:nvPr>
        </p:nvSpPr>
        <p:spPr>
          <a:xfrm>
            <a:off x="457200" y="1772816"/>
            <a:ext cx="8229600" cy="4353347"/>
          </a:xfrm>
        </p:spPr>
        <p:txBody>
          <a:bodyPr/>
          <a:lstStyle/>
          <a:p>
            <a:endParaRPr lang="en-IE" dirty="0"/>
          </a:p>
          <a:p>
            <a:endParaRPr lang="en-IE" dirty="0"/>
          </a:p>
          <a:p>
            <a:endParaRPr lang="en-IE" dirty="0"/>
          </a:p>
        </p:txBody>
      </p:sp>
      <p:pic>
        <p:nvPicPr>
          <p:cNvPr id="21" name="Picture 20">
            <a:extLst>
              <a:ext uri="{FF2B5EF4-FFF2-40B4-BE49-F238E27FC236}">
                <a16:creationId xmlns:a16="http://schemas.microsoft.com/office/drawing/2014/main" id="{623EBF1E-91A5-C33A-D851-58BAF0D586FE}"/>
              </a:ext>
            </a:extLst>
          </p:cNvPr>
          <p:cNvPicPr>
            <a:picLocks noChangeAspect="1"/>
          </p:cNvPicPr>
          <p:nvPr/>
        </p:nvPicPr>
        <p:blipFill>
          <a:blip r:embed="rId2"/>
          <a:stretch>
            <a:fillRect/>
          </a:stretch>
        </p:blipFill>
        <p:spPr>
          <a:xfrm>
            <a:off x="1403317" y="1590741"/>
            <a:ext cx="6110679" cy="5267259"/>
          </a:xfrm>
          <a:prstGeom prst="rect">
            <a:avLst/>
          </a:prstGeom>
        </p:spPr>
      </p:pic>
    </p:spTree>
    <p:extLst>
      <p:ext uri="{BB962C8B-B14F-4D97-AF65-F5344CB8AC3E}">
        <p14:creationId xmlns:p14="http://schemas.microsoft.com/office/powerpoint/2010/main" val="350962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A18DFEC-5FB6-9BDA-21B0-4EEC1F29AEF8}"/>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E673F92-6E5C-6B0A-7EE2-279D099000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95CC2CD-E335-9D8F-8D59-DCE0115A41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02F1F28-2980-3133-89DF-CA97D92DA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765214AA-E637-5F06-74A0-8DE28DCD3F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0785D80B-4631-C29D-FF73-8C24037237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0C411A4-6FD3-05F3-5CE0-1E1A41336EE0}"/>
              </a:ext>
            </a:extLst>
          </p:cNvPr>
          <p:cNvSpPr>
            <a:spLocks noGrp="1"/>
          </p:cNvSpPr>
          <p:nvPr>
            <p:ph type="title"/>
          </p:nvPr>
        </p:nvSpPr>
        <p:spPr>
          <a:xfrm>
            <a:off x="1028699" y="294539"/>
            <a:ext cx="7421963" cy="564366"/>
          </a:xfrm>
        </p:spPr>
        <p:txBody>
          <a:bodyPr>
            <a:normAutofit fontScale="90000"/>
          </a:bodyPr>
          <a:lstStyle/>
          <a:p>
            <a:r>
              <a:rPr lang="en-GB" sz="3500" dirty="0">
                <a:solidFill>
                  <a:srgbClr val="FFFFFF"/>
                </a:solidFill>
              </a:rPr>
              <a:t>Minutes of AGM held 16 September 2024</a:t>
            </a:r>
            <a:endParaRPr lang="en-IE" sz="3500" dirty="0">
              <a:solidFill>
                <a:srgbClr val="FFFFFF"/>
              </a:solidFill>
            </a:endParaRPr>
          </a:p>
        </p:txBody>
      </p:sp>
      <p:sp>
        <p:nvSpPr>
          <p:cNvPr id="5" name="Footer Placeholder 4">
            <a:extLst>
              <a:ext uri="{FF2B5EF4-FFF2-40B4-BE49-F238E27FC236}">
                <a16:creationId xmlns:a16="http://schemas.microsoft.com/office/drawing/2014/main" id="{75FDF24B-C290-B456-7554-83AEF5DC913B}"/>
              </a:ext>
            </a:extLst>
          </p:cNvPr>
          <p:cNvSpPr>
            <a:spLocks noGrp="1"/>
          </p:cNvSpPr>
          <p:nvPr>
            <p:ph type="ftr" sz="quarter" idx="11"/>
          </p:nvPr>
        </p:nvSpPr>
        <p:spPr/>
        <p:txBody>
          <a:bodyPr/>
          <a:lstStyle/>
          <a:p>
            <a:r>
              <a:rPr lang="en-GB" dirty="0" err="1"/>
              <a:t>Tolka</a:t>
            </a:r>
            <a:r>
              <a:rPr lang="en-GB" dirty="0"/>
              <a:t> Vale Management - AGM 2023</a:t>
            </a:r>
            <a:endParaRPr lang="en-IE" dirty="0"/>
          </a:p>
        </p:txBody>
      </p:sp>
      <p:sp>
        <p:nvSpPr>
          <p:cNvPr id="12" name="Content Placeholder 11">
            <a:extLst>
              <a:ext uri="{FF2B5EF4-FFF2-40B4-BE49-F238E27FC236}">
                <a16:creationId xmlns:a16="http://schemas.microsoft.com/office/drawing/2014/main" id="{162F2D67-E450-087C-7C35-DAD2491CE1DE}"/>
              </a:ext>
            </a:extLst>
          </p:cNvPr>
          <p:cNvSpPr>
            <a:spLocks noGrp="1"/>
          </p:cNvSpPr>
          <p:nvPr>
            <p:ph idx="1"/>
          </p:nvPr>
        </p:nvSpPr>
        <p:spPr>
          <a:xfrm>
            <a:off x="457200" y="1772816"/>
            <a:ext cx="8229600" cy="4353347"/>
          </a:xfrm>
        </p:spPr>
        <p:txBody>
          <a:bodyPr/>
          <a:lstStyle/>
          <a:p>
            <a:endParaRPr lang="en-IE" dirty="0"/>
          </a:p>
          <a:p>
            <a:endParaRPr lang="en-IE" dirty="0"/>
          </a:p>
          <a:p>
            <a:endParaRPr lang="en-IE" dirty="0"/>
          </a:p>
        </p:txBody>
      </p:sp>
      <p:pic>
        <p:nvPicPr>
          <p:cNvPr id="4" name="Picture 3">
            <a:extLst>
              <a:ext uri="{FF2B5EF4-FFF2-40B4-BE49-F238E27FC236}">
                <a16:creationId xmlns:a16="http://schemas.microsoft.com/office/drawing/2014/main" id="{498392BE-FDDB-E121-EB28-7DD1288B6FC6}"/>
              </a:ext>
            </a:extLst>
          </p:cNvPr>
          <p:cNvPicPr>
            <a:picLocks noChangeAspect="1"/>
          </p:cNvPicPr>
          <p:nvPr/>
        </p:nvPicPr>
        <p:blipFill>
          <a:blip r:embed="rId2"/>
          <a:stretch>
            <a:fillRect/>
          </a:stretch>
        </p:blipFill>
        <p:spPr>
          <a:xfrm>
            <a:off x="1560838" y="1772816"/>
            <a:ext cx="5821543" cy="5085184"/>
          </a:xfrm>
          <a:prstGeom prst="rect">
            <a:avLst/>
          </a:prstGeom>
        </p:spPr>
      </p:pic>
    </p:spTree>
    <p:extLst>
      <p:ext uri="{BB962C8B-B14F-4D97-AF65-F5344CB8AC3E}">
        <p14:creationId xmlns:p14="http://schemas.microsoft.com/office/powerpoint/2010/main" val="1954548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51BCBD8-D3D4-DB2E-B84A-1D72A1DB3D6A}"/>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996C741-67BB-C1A3-796F-2608F03DE1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A2E261E-24A3-D066-A30F-7970EAE7D1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E7D0852-48F3-EB18-DBB6-90B7374891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D1AF2D8-2B3F-3978-5BC0-2B0DD78F22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6BA64D33-F83D-F400-1EC9-8C2DB235A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2686E36-A195-C58B-6E30-D1F1F1A1EDE2}"/>
              </a:ext>
            </a:extLst>
          </p:cNvPr>
          <p:cNvSpPr>
            <a:spLocks noGrp="1"/>
          </p:cNvSpPr>
          <p:nvPr>
            <p:ph type="title"/>
          </p:nvPr>
        </p:nvSpPr>
        <p:spPr>
          <a:xfrm>
            <a:off x="1028699" y="294539"/>
            <a:ext cx="7421963" cy="564366"/>
          </a:xfrm>
        </p:spPr>
        <p:txBody>
          <a:bodyPr>
            <a:normAutofit fontScale="90000"/>
          </a:bodyPr>
          <a:lstStyle/>
          <a:p>
            <a:r>
              <a:rPr lang="en-GB" sz="3500" dirty="0">
                <a:solidFill>
                  <a:srgbClr val="FFFFFF"/>
                </a:solidFill>
              </a:rPr>
              <a:t>Minutes of AGM held 16 September 2024</a:t>
            </a:r>
            <a:endParaRPr lang="en-IE" sz="3500" dirty="0">
              <a:solidFill>
                <a:srgbClr val="FFFFFF"/>
              </a:solidFill>
            </a:endParaRPr>
          </a:p>
        </p:txBody>
      </p:sp>
      <p:sp>
        <p:nvSpPr>
          <p:cNvPr id="5" name="Footer Placeholder 4">
            <a:extLst>
              <a:ext uri="{FF2B5EF4-FFF2-40B4-BE49-F238E27FC236}">
                <a16:creationId xmlns:a16="http://schemas.microsoft.com/office/drawing/2014/main" id="{68F4D355-A937-62EC-1726-03819DD98F4D}"/>
              </a:ext>
            </a:extLst>
          </p:cNvPr>
          <p:cNvSpPr>
            <a:spLocks noGrp="1"/>
          </p:cNvSpPr>
          <p:nvPr>
            <p:ph type="ftr" sz="quarter" idx="11"/>
          </p:nvPr>
        </p:nvSpPr>
        <p:spPr/>
        <p:txBody>
          <a:bodyPr/>
          <a:lstStyle/>
          <a:p>
            <a:r>
              <a:rPr lang="en-GB" dirty="0" err="1"/>
              <a:t>Tolka</a:t>
            </a:r>
            <a:r>
              <a:rPr lang="en-GB" dirty="0"/>
              <a:t> Vale Management - AGM 2023</a:t>
            </a:r>
            <a:endParaRPr lang="en-IE" dirty="0"/>
          </a:p>
        </p:txBody>
      </p:sp>
      <p:sp>
        <p:nvSpPr>
          <p:cNvPr id="12" name="Content Placeholder 11">
            <a:extLst>
              <a:ext uri="{FF2B5EF4-FFF2-40B4-BE49-F238E27FC236}">
                <a16:creationId xmlns:a16="http://schemas.microsoft.com/office/drawing/2014/main" id="{DB0C7B35-A51C-ABE7-F931-02156A07BA29}"/>
              </a:ext>
            </a:extLst>
          </p:cNvPr>
          <p:cNvSpPr>
            <a:spLocks noGrp="1"/>
          </p:cNvSpPr>
          <p:nvPr>
            <p:ph idx="1"/>
          </p:nvPr>
        </p:nvSpPr>
        <p:spPr>
          <a:xfrm>
            <a:off x="457200" y="1772816"/>
            <a:ext cx="8229600" cy="4353347"/>
          </a:xfrm>
        </p:spPr>
        <p:txBody>
          <a:bodyPr/>
          <a:lstStyle/>
          <a:p>
            <a:endParaRPr lang="en-IE" dirty="0"/>
          </a:p>
          <a:p>
            <a:endParaRPr lang="en-IE" dirty="0"/>
          </a:p>
          <a:p>
            <a:endParaRPr lang="en-IE" dirty="0"/>
          </a:p>
        </p:txBody>
      </p:sp>
      <p:pic>
        <p:nvPicPr>
          <p:cNvPr id="4" name="Picture 3">
            <a:extLst>
              <a:ext uri="{FF2B5EF4-FFF2-40B4-BE49-F238E27FC236}">
                <a16:creationId xmlns:a16="http://schemas.microsoft.com/office/drawing/2014/main" id="{FF0F0AED-0DC7-E412-FEB3-E20CA79CCBDD}"/>
              </a:ext>
            </a:extLst>
          </p:cNvPr>
          <p:cNvPicPr>
            <a:picLocks noChangeAspect="1"/>
          </p:cNvPicPr>
          <p:nvPr/>
        </p:nvPicPr>
        <p:blipFill>
          <a:blip r:embed="rId2"/>
          <a:stretch>
            <a:fillRect/>
          </a:stretch>
        </p:blipFill>
        <p:spPr>
          <a:xfrm>
            <a:off x="1560838" y="1772816"/>
            <a:ext cx="5821543" cy="5085184"/>
          </a:xfrm>
          <a:prstGeom prst="rect">
            <a:avLst/>
          </a:prstGeom>
        </p:spPr>
      </p:pic>
    </p:spTree>
    <p:extLst>
      <p:ext uri="{BB962C8B-B14F-4D97-AF65-F5344CB8AC3E}">
        <p14:creationId xmlns:p14="http://schemas.microsoft.com/office/powerpoint/2010/main" val="2429387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09DB75F-E1B5-EAC6-9FAB-A46BC7041556}"/>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7CA26C6-159D-5491-773D-F2715F958F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A9FC615-5682-24CC-E471-9BCCF5751F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8041F40-3087-E03E-96E8-B8AD79ECB3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36276BE-92C2-217E-6079-7EFAA658DD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15B0B306-99F9-3FCE-9FB1-FE972CE493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8141872-2132-9929-1DE4-0F0438C7712C}"/>
              </a:ext>
            </a:extLst>
          </p:cNvPr>
          <p:cNvSpPr>
            <a:spLocks noGrp="1"/>
          </p:cNvSpPr>
          <p:nvPr>
            <p:ph type="title"/>
          </p:nvPr>
        </p:nvSpPr>
        <p:spPr>
          <a:xfrm>
            <a:off x="1028699" y="294539"/>
            <a:ext cx="7421963" cy="564366"/>
          </a:xfrm>
        </p:spPr>
        <p:txBody>
          <a:bodyPr>
            <a:normAutofit fontScale="90000"/>
          </a:bodyPr>
          <a:lstStyle/>
          <a:p>
            <a:r>
              <a:rPr lang="en-GB" sz="3500" dirty="0">
                <a:solidFill>
                  <a:srgbClr val="FFFFFF"/>
                </a:solidFill>
              </a:rPr>
              <a:t>Minutes of AGM held 16 September 2024</a:t>
            </a:r>
            <a:endParaRPr lang="en-IE" sz="3500" dirty="0">
              <a:solidFill>
                <a:srgbClr val="FFFFFF"/>
              </a:solidFill>
            </a:endParaRPr>
          </a:p>
        </p:txBody>
      </p:sp>
      <p:sp>
        <p:nvSpPr>
          <p:cNvPr id="5" name="Footer Placeholder 4">
            <a:extLst>
              <a:ext uri="{FF2B5EF4-FFF2-40B4-BE49-F238E27FC236}">
                <a16:creationId xmlns:a16="http://schemas.microsoft.com/office/drawing/2014/main" id="{E468D7C5-CE14-998F-E7D7-A01FD9BB61D6}"/>
              </a:ext>
            </a:extLst>
          </p:cNvPr>
          <p:cNvSpPr>
            <a:spLocks noGrp="1"/>
          </p:cNvSpPr>
          <p:nvPr>
            <p:ph type="ftr" sz="quarter" idx="11"/>
          </p:nvPr>
        </p:nvSpPr>
        <p:spPr/>
        <p:txBody>
          <a:bodyPr/>
          <a:lstStyle/>
          <a:p>
            <a:r>
              <a:rPr lang="en-GB" dirty="0"/>
              <a:t>Tolka Vale Management - AGM 2025</a:t>
            </a:r>
          </a:p>
          <a:p>
            <a:endParaRPr lang="en-IE" dirty="0"/>
          </a:p>
        </p:txBody>
      </p:sp>
      <p:sp>
        <p:nvSpPr>
          <p:cNvPr id="12" name="Content Placeholder 11">
            <a:extLst>
              <a:ext uri="{FF2B5EF4-FFF2-40B4-BE49-F238E27FC236}">
                <a16:creationId xmlns:a16="http://schemas.microsoft.com/office/drawing/2014/main" id="{9F8B8297-0E09-9153-5F8C-FB6E3C3E9C19}"/>
              </a:ext>
            </a:extLst>
          </p:cNvPr>
          <p:cNvSpPr>
            <a:spLocks noGrp="1"/>
          </p:cNvSpPr>
          <p:nvPr>
            <p:ph idx="1"/>
          </p:nvPr>
        </p:nvSpPr>
        <p:spPr>
          <a:xfrm>
            <a:off x="457200" y="1772816"/>
            <a:ext cx="8229600" cy="4353347"/>
          </a:xfrm>
        </p:spPr>
        <p:txBody>
          <a:bodyPr/>
          <a:lstStyle/>
          <a:p>
            <a:endParaRPr lang="en-IE" dirty="0"/>
          </a:p>
          <a:p>
            <a:endParaRPr lang="en-IE" dirty="0"/>
          </a:p>
          <a:p>
            <a:endParaRPr lang="en-IE" dirty="0"/>
          </a:p>
        </p:txBody>
      </p:sp>
      <p:pic>
        <p:nvPicPr>
          <p:cNvPr id="8" name="Picture 7">
            <a:extLst>
              <a:ext uri="{FF2B5EF4-FFF2-40B4-BE49-F238E27FC236}">
                <a16:creationId xmlns:a16="http://schemas.microsoft.com/office/drawing/2014/main" id="{952AF6CA-8A13-4EB4-1931-F02848DD61B2}"/>
              </a:ext>
            </a:extLst>
          </p:cNvPr>
          <p:cNvPicPr>
            <a:picLocks noChangeAspect="1"/>
          </p:cNvPicPr>
          <p:nvPr/>
        </p:nvPicPr>
        <p:blipFill>
          <a:blip r:embed="rId2"/>
          <a:stretch>
            <a:fillRect/>
          </a:stretch>
        </p:blipFill>
        <p:spPr>
          <a:xfrm>
            <a:off x="1443037" y="1876424"/>
            <a:ext cx="6257925" cy="3712815"/>
          </a:xfrm>
          <a:prstGeom prst="rect">
            <a:avLst/>
          </a:prstGeom>
        </p:spPr>
      </p:pic>
    </p:spTree>
    <p:extLst>
      <p:ext uri="{BB962C8B-B14F-4D97-AF65-F5344CB8AC3E}">
        <p14:creationId xmlns:p14="http://schemas.microsoft.com/office/powerpoint/2010/main" val="744796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22632" y="1922631"/>
            <a:ext cx="6875818" cy="3030558"/>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63321" y="3165298"/>
            <a:ext cx="4355594" cy="3028952"/>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742858" y="2085760"/>
            <a:ext cx="6857572" cy="268605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Freeform: Shape 38">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1161554" y="1712395"/>
            <a:ext cx="4808302" cy="3066500"/>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85FC7CC7-6CE2-4469-97B1-1F6B93E98FF6}"/>
              </a:ext>
            </a:extLst>
          </p:cNvPr>
          <p:cNvSpPr>
            <a:spLocks noGrp="1"/>
          </p:cNvSpPr>
          <p:nvPr>
            <p:ph type="title"/>
          </p:nvPr>
        </p:nvSpPr>
        <p:spPr>
          <a:xfrm>
            <a:off x="495030" y="2767106"/>
            <a:ext cx="2160621" cy="3071906"/>
          </a:xfrm>
        </p:spPr>
        <p:txBody>
          <a:bodyPr vert="horz" lIns="91440" tIns="45720" rIns="91440" bIns="45720" rtlCol="0" anchor="t">
            <a:normAutofit/>
          </a:bodyPr>
          <a:lstStyle/>
          <a:p>
            <a:pPr algn="l">
              <a:lnSpc>
                <a:spcPct val="90000"/>
              </a:lnSpc>
            </a:pPr>
            <a:r>
              <a:rPr lang="en-US" sz="3500" kern="1200" dirty="0">
                <a:solidFill>
                  <a:srgbClr val="FFFFFF"/>
                </a:solidFill>
                <a:latin typeface="+mj-lt"/>
                <a:ea typeface="+mj-ea"/>
                <a:cs typeface="+mj-cs"/>
              </a:rPr>
              <a:t>Budget 01.01.2</a:t>
            </a:r>
            <a:r>
              <a:rPr lang="en-US" sz="3500" dirty="0">
                <a:solidFill>
                  <a:srgbClr val="FFFFFF"/>
                </a:solidFill>
              </a:rPr>
              <a:t>5</a:t>
            </a:r>
            <a:r>
              <a:rPr lang="en-US" sz="3500" kern="1200" dirty="0">
                <a:solidFill>
                  <a:srgbClr val="FFFFFF"/>
                </a:solidFill>
                <a:latin typeface="+mj-lt"/>
                <a:ea typeface="+mj-ea"/>
                <a:cs typeface="+mj-cs"/>
              </a:rPr>
              <a:t> to 31.12.25</a:t>
            </a:r>
          </a:p>
        </p:txBody>
      </p:sp>
      <p:sp>
        <p:nvSpPr>
          <p:cNvPr id="5" name="Footer Placeholder 4">
            <a:extLst>
              <a:ext uri="{FF2B5EF4-FFF2-40B4-BE49-F238E27FC236}">
                <a16:creationId xmlns:a16="http://schemas.microsoft.com/office/drawing/2014/main" id="{FD90D515-808A-4013-9D3C-8BF39DE2FCCC}"/>
              </a:ext>
            </a:extLst>
          </p:cNvPr>
          <p:cNvSpPr>
            <a:spLocks noGrp="1"/>
          </p:cNvSpPr>
          <p:nvPr>
            <p:ph type="ftr" sz="quarter" idx="11"/>
          </p:nvPr>
        </p:nvSpPr>
        <p:spPr>
          <a:xfrm rot="5400000">
            <a:off x="-1371600" y="2002536"/>
            <a:ext cx="3086100" cy="365760"/>
          </a:xfrm>
        </p:spPr>
        <p:txBody>
          <a:bodyPr vert="horz" lIns="91440" tIns="45720" rIns="91440" bIns="45720" rtlCol="0" anchor="ctr">
            <a:normAutofit/>
          </a:bodyPr>
          <a:lstStyle/>
          <a:p>
            <a:pPr algn="l">
              <a:spcAft>
                <a:spcPts val="600"/>
              </a:spcAft>
            </a:pPr>
            <a:r>
              <a:rPr lang="en-US" sz="1000" kern="1200" dirty="0" err="1">
                <a:solidFill>
                  <a:srgbClr val="FFFFFF"/>
                </a:solidFill>
                <a:latin typeface="+mn-lt"/>
                <a:ea typeface="+mn-ea"/>
                <a:cs typeface="+mn-cs"/>
              </a:rPr>
              <a:t>Tolka</a:t>
            </a:r>
            <a:r>
              <a:rPr lang="en-US" sz="1000" kern="1200" dirty="0">
                <a:solidFill>
                  <a:srgbClr val="FFFFFF"/>
                </a:solidFill>
                <a:latin typeface="+mn-lt"/>
                <a:ea typeface="+mn-ea"/>
                <a:cs typeface="+mn-cs"/>
              </a:rPr>
              <a:t> Vale Management - AGM 2024</a:t>
            </a:r>
          </a:p>
        </p:txBody>
      </p:sp>
      <p:pic>
        <p:nvPicPr>
          <p:cNvPr id="14" name="Content Placeholder 13">
            <a:extLst>
              <a:ext uri="{FF2B5EF4-FFF2-40B4-BE49-F238E27FC236}">
                <a16:creationId xmlns:a16="http://schemas.microsoft.com/office/drawing/2014/main" id="{430C8926-5F3E-9DA2-0958-C0F2FEEE00EC}"/>
              </a:ext>
            </a:extLst>
          </p:cNvPr>
          <p:cNvPicPr>
            <a:picLocks noGrp="1" noChangeAspect="1"/>
          </p:cNvPicPr>
          <p:nvPr>
            <p:ph idx="1"/>
          </p:nvPr>
        </p:nvPicPr>
        <p:blipFill>
          <a:blip r:embed="rId3"/>
          <a:stretch>
            <a:fillRect/>
          </a:stretch>
        </p:blipFill>
        <p:spPr>
          <a:xfrm>
            <a:off x="3028952" y="0"/>
            <a:ext cx="5620018" cy="6741368"/>
          </a:xfrm>
          <a:prstGeom prst="rect">
            <a:avLst/>
          </a:prstGeom>
        </p:spPr>
      </p:pic>
    </p:spTree>
    <p:extLst>
      <p:ext uri="{BB962C8B-B14F-4D97-AF65-F5344CB8AC3E}">
        <p14:creationId xmlns:p14="http://schemas.microsoft.com/office/powerpoint/2010/main" val="20963548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21284</TotalTime>
  <Words>1745</Words>
  <Application>Microsoft Office PowerPoint</Application>
  <PresentationFormat>On-screen Show (4:3)</PresentationFormat>
  <Paragraphs>259</Paragraphs>
  <Slides>18</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Times New Roman</vt:lpstr>
      <vt:lpstr>Office Theme</vt:lpstr>
      <vt:lpstr>Tolka Vale Management Company CLG</vt:lpstr>
      <vt:lpstr>Agenda</vt:lpstr>
      <vt:lpstr>Meeting Procedures</vt:lpstr>
      <vt:lpstr>Minutes of AGM held 12 September 2023</vt:lpstr>
      <vt:lpstr>Minutes of AGM held 16 September 2024</vt:lpstr>
      <vt:lpstr>Minutes of AGM held 16 September 2024</vt:lpstr>
      <vt:lpstr>Minutes of AGM held 16 September 2024</vt:lpstr>
      <vt:lpstr>Minutes of AGM held 16 September 2024</vt:lpstr>
      <vt:lpstr>Budget 01.01.25 to 31.12.25</vt:lpstr>
      <vt:lpstr>Annual Report </vt:lpstr>
      <vt:lpstr>Annual Report </vt:lpstr>
      <vt:lpstr>Annual Report </vt:lpstr>
      <vt:lpstr>Annual Report </vt:lpstr>
      <vt:lpstr>Report from Directors</vt:lpstr>
      <vt:lpstr>Report from Directors</vt:lpstr>
      <vt:lpstr>Voting</vt:lpstr>
      <vt:lpstr>Tolka Vale Management CLG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Mountfield Park Management Co CLG</dc:title>
  <dc:creator>Gordon Wade</dc:creator>
  <cp:lastModifiedBy>clara marley</cp:lastModifiedBy>
  <cp:revision>116</cp:revision>
  <cp:lastPrinted>2021-02-15T12:31:32Z</cp:lastPrinted>
  <dcterms:created xsi:type="dcterms:W3CDTF">2020-03-04T14:06:09Z</dcterms:created>
  <dcterms:modified xsi:type="dcterms:W3CDTF">2025-09-03T15:07:10Z</dcterms:modified>
</cp:coreProperties>
</file>